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56" r:id="rId3"/>
    <p:sldId id="262" r:id="rId4"/>
    <p:sldId id="272" r:id="rId5"/>
    <p:sldId id="270" r:id="rId6"/>
    <p:sldId id="269" r:id="rId7"/>
    <p:sldId id="281" r:id="rId8"/>
    <p:sldId id="273" r:id="rId9"/>
    <p:sldId id="274" r:id="rId10"/>
    <p:sldId id="271" r:id="rId11"/>
    <p:sldId id="275" r:id="rId12"/>
    <p:sldId id="276" r:id="rId13"/>
    <p:sldId id="282" r:id="rId14"/>
    <p:sldId id="283" r:id="rId15"/>
    <p:sldId id="277" r:id="rId16"/>
    <p:sldId id="278" r:id="rId17"/>
    <p:sldId id="279" r:id="rId18"/>
    <p:sldId id="280"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0" d="100"/>
          <a:sy n="100" d="100"/>
        </p:scale>
        <p:origin x="8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63625-380F-4869-A096-9DF540E6A57A}" type="datetimeFigureOut">
              <a:rPr lang="en-US" smtClean="0"/>
              <a:t>5/10/2021</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CE04B-0C89-4CE9-B78E-8145548E88A7}" type="slidenum">
              <a:rPr lang="en-US" smtClean="0"/>
              <a:t>‹#›</a:t>
            </a:fld>
            <a:endParaRPr lang="en-US"/>
          </a:p>
        </p:txBody>
      </p:sp>
    </p:spTree>
    <p:extLst>
      <p:ext uri="{BB962C8B-B14F-4D97-AF65-F5344CB8AC3E}">
        <p14:creationId xmlns:p14="http://schemas.microsoft.com/office/powerpoint/2010/main" val="1685085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1790A4-5CFC-4F56-A714-67FCD94DE940}"/>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FD37F152-E5FC-4013-B4F5-94BC8D625E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1A7E9748-F0C3-485D-AA1C-F334B22D9DEF}"/>
              </a:ext>
            </a:extLst>
          </p:cNvPr>
          <p:cNvSpPr>
            <a:spLocks noGrp="1"/>
          </p:cNvSpPr>
          <p:nvPr>
            <p:ph type="dt" sz="half" idx="10"/>
          </p:nvPr>
        </p:nvSpPr>
        <p:spPr/>
        <p:txBody>
          <a:bodyPr/>
          <a:lstStyle/>
          <a:p>
            <a:fld id="{E8436486-D332-4007-9888-4F0B02B98032}" type="datetime1">
              <a:rPr lang="en-US" smtClean="0"/>
              <a:t>5/10/2021</a:t>
            </a:fld>
            <a:endParaRPr lang="en-US"/>
          </a:p>
        </p:txBody>
      </p:sp>
      <p:sp>
        <p:nvSpPr>
          <p:cNvPr id="5" name="Chỗ dành sẵn cho Chân trang 4">
            <a:extLst>
              <a:ext uri="{FF2B5EF4-FFF2-40B4-BE49-F238E27FC236}">
                <a16:creationId xmlns:a16="http://schemas.microsoft.com/office/drawing/2014/main" id="{B6396B74-6DDF-4F4E-806E-62B75DB5E53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F956A92D-CBCC-44B3-8A62-ECB4BBD63A75}"/>
              </a:ext>
            </a:extLst>
          </p:cNvPr>
          <p:cNvSpPr>
            <a:spLocks noGrp="1"/>
          </p:cNvSpPr>
          <p:nvPr>
            <p:ph type="sldNum" sz="quarter" idx="12"/>
          </p:nvPr>
        </p:nvSpPr>
        <p:spPr/>
        <p:txBody>
          <a:bodyPr/>
          <a:lstStyle/>
          <a:p>
            <a:fld id="{3B3B18A2-ADF4-4053-960C-86C32D3DF2BD}" type="slidenum">
              <a:rPr lang="en-US" smtClean="0"/>
              <a:t>‹#›</a:t>
            </a:fld>
            <a:endParaRPr lang="en-US"/>
          </a:p>
        </p:txBody>
      </p:sp>
    </p:spTree>
    <p:extLst>
      <p:ext uri="{BB962C8B-B14F-4D97-AF65-F5344CB8AC3E}">
        <p14:creationId xmlns:p14="http://schemas.microsoft.com/office/powerpoint/2010/main" val="4227398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98E190B-A85C-4E68-A050-913272088568}"/>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081C6BA8-1D2D-4C86-804A-C6856BD776F9}"/>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05BCE821-43FA-46F3-A547-6679BA6FE89D}"/>
              </a:ext>
            </a:extLst>
          </p:cNvPr>
          <p:cNvSpPr>
            <a:spLocks noGrp="1"/>
          </p:cNvSpPr>
          <p:nvPr>
            <p:ph type="dt" sz="half" idx="10"/>
          </p:nvPr>
        </p:nvSpPr>
        <p:spPr/>
        <p:txBody>
          <a:bodyPr/>
          <a:lstStyle/>
          <a:p>
            <a:fld id="{1D30EF05-C270-4802-A450-AF73B6EC00DE}" type="datetime1">
              <a:rPr lang="en-US" smtClean="0"/>
              <a:t>5/10/2021</a:t>
            </a:fld>
            <a:endParaRPr lang="en-US"/>
          </a:p>
        </p:txBody>
      </p:sp>
      <p:sp>
        <p:nvSpPr>
          <p:cNvPr id="5" name="Chỗ dành sẵn cho Chân trang 4">
            <a:extLst>
              <a:ext uri="{FF2B5EF4-FFF2-40B4-BE49-F238E27FC236}">
                <a16:creationId xmlns:a16="http://schemas.microsoft.com/office/drawing/2014/main" id="{E1EC7132-79A1-45F6-8D40-CA69D547B258}"/>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64CE3ADB-CDD7-45E8-853B-562E88C4E718}"/>
              </a:ext>
            </a:extLst>
          </p:cNvPr>
          <p:cNvSpPr>
            <a:spLocks noGrp="1"/>
          </p:cNvSpPr>
          <p:nvPr>
            <p:ph type="sldNum" sz="quarter" idx="12"/>
          </p:nvPr>
        </p:nvSpPr>
        <p:spPr/>
        <p:txBody>
          <a:bodyPr/>
          <a:lstStyle/>
          <a:p>
            <a:fld id="{3B3B18A2-ADF4-4053-960C-86C32D3DF2BD}" type="slidenum">
              <a:rPr lang="en-US" smtClean="0"/>
              <a:t>‹#›</a:t>
            </a:fld>
            <a:endParaRPr lang="en-US"/>
          </a:p>
        </p:txBody>
      </p:sp>
    </p:spTree>
    <p:extLst>
      <p:ext uri="{BB962C8B-B14F-4D97-AF65-F5344CB8AC3E}">
        <p14:creationId xmlns:p14="http://schemas.microsoft.com/office/powerpoint/2010/main" val="946784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4E889363-F3BD-4FBD-A441-91B690A02091}"/>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7B387EE1-6672-43D5-9EBC-B5BC83141BED}"/>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A123D37C-CF77-4F97-B1AD-7F40F4427B6A}"/>
              </a:ext>
            </a:extLst>
          </p:cNvPr>
          <p:cNvSpPr>
            <a:spLocks noGrp="1"/>
          </p:cNvSpPr>
          <p:nvPr>
            <p:ph type="dt" sz="half" idx="10"/>
          </p:nvPr>
        </p:nvSpPr>
        <p:spPr/>
        <p:txBody>
          <a:bodyPr/>
          <a:lstStyle/>
          <a:p>
            <a:fld id="{21629F4F-B722-45FF-B585-0FBAF4406A35}" type="datetime1">
              <a:rPr lang="en-US" smtClean="0"/>
              <a:t>5/10/2021</a:t>
            </a:fld>
            <a:endParaRPr lang="en-US"/>
          </a:p>
        </p:txBody>
      </p:sp>
      <p:sp>
        <p:nvSpPr>
          <p:cNvPr id="5" name="Chỗ dành sẵn cho Chân trang 4">
            <a:extLst>
              <a:ext uri="{FF2B5EF4-FFF2-40B4-BE49-F238E27FC236}">
                <a16:creationId xmlns:a16="http://schemas.microsoft.com/office/drawing/2014/main" id="{DE0ACCB0-4C57-49B1-B7C0-F151179B39BD}"/>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6685FB21-A32F-4BAB-A4A4-42C80EE19ABA}"/>
              </a:ext>
            </a:extLst>
          </p:cNvPr>
          <p:cNvSpPr>
            <a:spLocks noGrp="1"/>
          </p:cNvSpPr>
          <p:nvPr>
            <p:ph type="sldNum" sz="quarter" idx="12"/>
          </p:nvPr>
        </p:nvSpPr>
        <p:spPr/>
        <p:txBody>
          <a:bodyPr/>
          <a:lstStyle/>
          <a:p>
            <a:fld id="{3B3B18A2-ADF4-4053-960C-86C32D3DF2BD}" type="slidenum">
              <a:rPr lang="en-US" smtClean="0"/>
              <a:t>‹#›</a:t>
            </a:fld>
            <a:endParaRPr lang="en-US"/>
          </a:p>
        </p:txBody>
      </p:sp>
    </p:spTree>
    <p:extLst>
      <p:ext uri="{BB962C8B-B14F-4D97-AF65-F5344CB8AC3E}">
        <p14:creationId xmlns:p14="http://schemas.microsoft.com/office/powerpoint/2010/main" val="316493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39B9F8-C48F-4C39-88B2-88BF44F39A30}" type="datetime1">
              <a:rPr lang="en-US" smtClean="0"/>
              <a:t>5/10/2021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9BD46C-7576-4AE9-ACAA-2220782BB370}" type="slidenum">
              <a:rPr lang="en-US" smtClean="0"/>
              <a:t>‹#›</a:t>
            </a:fld>
            <a:endParaRPr lang="en-US"/>
          </a:p>
        </p:txBody>
      </p:sp>
    </p:spTree>
    <p:extLst>
      <p:ext uri="{BB962C8B-B14F-4D97-AF65-F5344CB8AC3E}">
        <p14:creationId xmlns:p14="http://schemas.microsoft.com/office/powerpoint/2010/main" val="1859092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9C5620-CCCC-431F-B939-91C963A28B79}" type="datetime1">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600">
                <a:latin typeface="Palatino Linotype" panose="02040502050505030304" pitchFamily="18" charset="0"/>
              </a:defRPr>
            </a:lvl1pPr>
          </a:lstStyle>
          <a:p>
            <a:fld id="{7E9BD46C-7576-4AE9-ACAA-2220782BB370}" type="slidenum">
              <a:rPr lang="en-US" smtClean="0"/>
              <a:pPr/>
              <a:t>‹#›</a:t>
            </a:fld>
            <a:endParaRPr lang="en-US"/>
          </a:p>
        </p:txBody>
      </p:sp>
    </p:spTree>
    <p:extLst>
      <p:ext uri="{BB962C8B-B14F-4D97-AF65-F5344CB8AC3E}">
        <p14:creationId xmlns:p14="http://schemas.microsoft.com/office/powerpoint/2010/main" val="39533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CC6AE2F-D1DA-4D79-BC7D-F46EAF5C6FBF}"/>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4F4CFCA7-38F7-4EC6-9735-FEB403979841}"/>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D9D60074-3E28-4478-B77B-4CB49BA0C6FC}"/>
              </a:ext>
            </a:extLst>
          </p:cNvPr>
          <p:cNvSpPr>
            <a:spLocks noGrp="1"/>
          </p:cNvSpPr>
          <p:nvPr>
            <p:ph type="dt" sz="half" idx="10"/>
          </p:nvPr>
        </p:nvSpPr>
        <p:spPr/>
        <p:txBody>
          <a:bodyPr/>
          <a:lstStyle/>
          <a:p>
            <a:fld id="{3F02257A-B6B1-457E-9F55-060C68D4BE1C}" type="datetime1">
              <a:rPr lang="en-US" smtClean="0"/>
              <a:t>5/10/2021</a:t>
            </a:fld>
            <a:endParaRPr lang="en-US"/>
          </a:p>
        </p:txBody>
      </p:sp>
      <p:sp>
        <p:nvSpPr>
          <p:cNvPr id="5" name="Chỗ dành sẵn cho Chân trang 4">
            <a:extLst>
              <a:ext uri="{FF2B5EF4-FFF2-40B4-BE49-F238E27FC236}">
                <a16:creationId xmlns:a16="http://schemas.microsoft.com/office/drawing/2014/main" id="{5532CF6D-CC37-4303-896E-740E3E8066CC}"/>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B5A3302B-E021-46E2-AB8D-5AB16CE8B4A8}"/>
              </a:ext>
            </a:extLst>
          </p:cNvPr>
          <p:cNvSpPr>
            <a:spLocks noGrp="1"/>
          </p:cNvSpPr>
          <p:nvPr>
            <p:ph type="sldNum" sz="quarter" idx="12"/>
          </p:nvPr>
        </p:nvSpPr>
        <p:spPr/>
        <p:txBody>
          <a:bodyPr/>
          <a:lstStyle/>
          <a:p>
            <a:fld id="{3B3B18A2-ADF4-4053-960C-86C32D3DF2BD}" type="slidenum">
              <a:rPr lang="en-US" smtClean="0"/>
              <a:t>‹#›</a:t>
            </a:fld>
            <a:endParaRPr lang="en-US"/>
          </a:p>
        </p:txBody>
      </p:sp>
    </p:spTree>
    <p:extLst>
      <p:ext uri="{BB962C8B-B14F-4D97-AF65-F5344CB8AC3E}">
        <p14:creationId xmlns:p14="http://schemas.microsoft.com/office/powerpoint/2010/main" val="366201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5CD0E8-D16C-46AB-BA88-1CC1F6A00A04}"/>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C917C15B-4BB4-41E9-B449-18CF13131F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5F9E4219-DD1E-46E9-8CBF-8840983F899F}"/>
              </a:ext>
            </a:extLst>
          </p:cNvPr>
          <p:cNvSpPr>
            <a:spLocks noGrp="1"/>
          </p:cNvSpPr>
          <p:nvPr>
            <p:ph type="dt" sz="half" idx="10"/>
          </p:nvPr>
        </p:nvSpPr>
        <p:spPr/>
        <p:txBody>
          <a:bodyPr/>
          <a:lstStyle/>
          <a:p>
            <a:fld id="{1690EA43-55C3-4994-AE3C-3319B6EEC82C}" type="datetime1">
              <a:rPr lang="en-US" smtClean="0"/>
              <a:t>5/10/2021</a:t>
            </a:fld>
            <a:endParaRPr lang="en-US"/>
          </a:p>
        </p:txBody>
      </p:sp>
      <p:sp>
        <p:nvSpPr>
          <p:cNvPr id="5" name="Chỗ dành sẵn cho Chân trang 4">
            <a:extLst>
              <a:ext uri="{FF2B5EF4-FFF2-40B4-BE49-F238E27FC236}">
                <a16:creationId xmlns:a16="http://schemas.microsoft.com/office/drawing/2014/main" id="{A142A047-D1D2-4515-BBEA-4547C7F3EE3A}"/>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D916D248-A0C1-4F3D-8D83-9B0ACD67AA78}"/>
              </a:ext>
            </a:extLst>
          </p:cNvPr>
          <p:cNvSpPr>
            <a:spLocks noGrp="1"/>
          </p:cNvSpPr>
          <p:nvPr>
            <p:ph type="sldNum" sz="quarter" idx="12"/>
          </p:nvPr>
        </p:nvSpPr>
        <p:spPr/>
        <p:txBody>
          <a:bodyPr/>
          <a:lstStyle/>
          <a:p>
            <a:fld id="{3B3B18A2-ADF4-4053-960C-86C32D3DF2BD}" type="slidenum">
              <a:rPr lang="en-US" smtClean="0"/>
              <a:t>‹#›</a:t>
            </a:fld>
            <a:endParaRPr lang="en-US"/>
          </a:p>
        </p:txBody>
      </p:sp>
    </p:spTree>
    <p:extLst>
      <p:ext uri="{BB962C8B-B14F-4D97-AF65-F5344CB8AC3E}">
        <p14:creationId xmlns:p14="http://schemas.microsoft.com/office/powerpoint/2010/main" val="3087617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2C812DB-E814-433D-A71E-F6EFC3C9C985}"/>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C6A7EFF2-F848-41EB-A176-77063B34E3CA}"/>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416F32EB-CE28-439A-B384-45674B54D4BA}"/>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B778EDB5-A4F8-4603-AA23-EF2A01E5CC31}"/>
              </a:ext>
            </a:extLst>
          </p:cNvPr>
          <p:cNvSpPr>
            <a:spLocks noGrp="1"/>
          </p:cNvSpPr>
          <p:nvPr>
            <p:ph type="dt" sz="half" idx="10"/>
          </p:nvPr>
        </p:nvSpPr>
        <p:spPr/>
        <p:txBody>
          <a:bodyPr/>
          <a:lstStyle/>
          <a:p>
            <a:fld id="{D863D6D8-77F0-430E-8C19-EF0B9E03C48C}" type="datetime1">
              <a:rPr lang="en-US" smtClean="0"/>
              <a:t>5/10/2021</a:t>
            </a:fld>
            <a:endParaRPr lang="en-US"/>
          </a:p>
        </p:txBody>
      </p:sp>
      <p:sp>
        <p:nvSpPr>
          <p:cNvPr id="6" name="Chỗ dành sẵn cho Chân trang 5">
            <a:extLst>
              <a:ext uri="{FF2B5EF4-FFF2-40B4-BE49-F238E27FC236}">
                <a16:creationId xmlns:a16="http://schemas.microsoft.com/office/drawing/2014/main" id="{B5720092-1EFF-4DC3-9A03-280D31F587CD}"/>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ACAD103C-272D-44B5-80E2-E24586253518}"/>
              </a:ext>
            </a:extLst>
          </p:cNvPr>
          <p:cNvSpPr>
            <a:spLocks noGrp="1"/>
          </p:cNvSpPr>
          <p:nvPr>
            <p:ph type="sldNum" sz="quarter" idx="12"/>
          </p:nvPr>
        </p:nvSpPr>
        <p:spPr/>
        <p:txBody>
          <a:bodyPr/>
          <a:lstStyle/>
          <a:p>
            <a:fld id="{3B3B18A2-ADF4-4053-960C-86C32D3DF2BD}" type="slidenum">
              <a:rPr lang="en-US" smtClean="0"/>
              <a:t>‹#›</a:t>
            </a:fld>
            <a:endParaRPr lang="en-US"/>
          </a:p>
        </p:txBody>
      </p:sp>
    </p:spTree>
    <p:extLst>
      <p:ext uri="{BB962C8B-B14F-4D97-AF65-F5344CB8AC3E}">
        <p14:creationId xmlns:p14="http://schemas.microsoft.com/office/powerpoint/2010/main" val="277719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F982946-C88A-4C1F-A7B9-CD03C107E993}"/>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D5502F21-98DE-40E3-8DAF-EB313AA81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2E059F6-6377-42C5-A611-78B9753AC0A4}"/>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7AA9EC1E-11F8-4EAA-AD73-52E434823B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EF3875D2-9B25-4EF7-A31D-103CDD08CBB8}"/>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F043D589-5977-47FA-A667-E1DDD598CA5B}"/>
              </a:ext>
            </a:extLst>
          </p:cNvPr>
          <p:cNvSpPr>
            <a:spLocks noGrp="1"/>
          </p:cNvSpPr>
          <p:nvPr>
            <p:ph type="dt" sz="half" idx="10"/>
          </p:nvPr>
        </p:nvSpPr>
        <p:spPr/>
        <p:txBody>
          <a:bodyPr/>
          <a:lstStyle/>
          <a:p>
            <a:fld id="{40CB13E6-5527-4CCB-ADCD-B5ECCAF16C8C}" type="datetime1">
              <a:rPr lang="en-US" smtClean="0"/>
              <a:t>5/10/2021</a:t>
            </a:fld>
            <a:endParaRPr lang="en-US"/>
          </a:p>
        </p:txBody>
      </p:sp>
      <p:sp>
        <p:nvSpPr>
          <p:cNvPr id="8" name="Chỗ dành sẵn cho Chân trang 7">
            <a:extLst>
              <a:ext uri="{FF2B5EF4-FFF2-40B4-BE49-F238E27FC236}">
                <a16:creationId xmlns:a16="http://schemas.microsoft.com/office/drawing/2014/main" id="{8BF361C8-317E-4D3E-A856-41C047F84BC3}"/>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F0AEA6EE-DDBA-47AF-A478-48B7E764E80C}"/>
              </a:ext>
            </a:extLst>
          </p:cNvPr>
          <p:cNvSpPr>
            <a:spLocks noGrp="1"/>
          </p:cNvSpPr>
          <p:nvPr>
            <p:ph type="sldNum" sz="quarter" idx="12"/>
          </p:nvPr>
        </p:nvSpPr>
        <p:spPr/>
        <p:txBody>
          <a:bodyPr/>
          <a:lstStyle/>
          <a:p>
            <a:fld id="{3B3B18A2-ADF4-4053-960C-86C32D3DF2BD}" type="slidenum">
              <a:rPr lang="en-US" smtClean="0"/>
              <a:t>‹#›</a:t>
            </a:fld>
            <a:endParaRPr lang="en-US"/>
          </a:p>
        </p:txBody>
      </p:sp>
    </p:spTree>
    <p:extLst>
      <p:ext uri="{BB962C8B-B14F-4D97-AF65-F5344CB8AC3E}">
        <p14:creationId xmlns:p14="http://schemas.microsoft.com/office/powerpoint/2010/main" val="185352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10BC44C-5080-4132-B487-16A1068043EA}"/>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67C339E0-5813-4897-A96D-50F6BA32C642}"/>
              </a:ext>
            </a:extLst>
          </p:cNvPr>
          <p:cNvSpPr>
            <a:spLocks noGrp="1"/>
          </p:cNvSpPr>
          <p:nvPr>
            <p:ph type="dt" sz="half" idx="10"/>
          </p:nvPr>
        </p:nvSpPr>
        <p:spPr/>
        <p:txBody>
          <a:bodyPr/>
          <a:lstStyle/>
          <a:p>
            <a:fld id="{0EDD5EE4-EE27-48B9-B3D1-73EC49BA4F4D}" type="datetime1">
              <a:rPr lang="en-US" smtClean="0"/>
              <a:t>5/10/2021</a:t>
            </a:fld>
            <a:endParaRPr lang="en-US"/>
          </a:p>
        </p:txBody>
      </p:sp>
      <p:sp>
        <p:nvSpPr>
          <p:cNvPr id="4" name="Chỗ dành sẵn cho Chân trang 3">
            <a:extLst>
              <a:ext uri="{FF2B5EF4-FFF2-40B4-BE49-F238E27FC236}">
                <a16:creationId xmlns:a16="http://schemas.microsoft.com/office/drawing/2014/main" id="{DFA4EBC7-0B10-422A-9D29-B3FA1889B62C}"/>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DF114E39-8F09-4B70-93BB-39B4B1C8F099}"/>
              </a:ext>
            </a:extLst>
          </p:cNvPr>
          <p:cNvSpPr>
            <a:spLocks noGrp="1"/>
          </p:cNvSpPr>
          <p:nvPr>
            <p:ph type="sldNum" sz="quarter" idx="12"/>
          </p:nvPr>
        </p:nvSpPr>
        <p:spPr/>
        <p:txBody>
          <a:bodyPr/>
          <a:lstStyle/>
          <a:p>
            <a:fld id="{3B3B18A2-ADF4-4053-960C-86C32D3DF2BD}" type="slidenum">
              <a:rPr lang="en-US" smtClean="0"/>
              <a:t>‹#›</a:t>
            </a:fld>
            <a:endParaRPr lang="en-US"/>
          </a:p>
        </p:txBody>
      </p:sp>
    </p:spTree>
    <p:extLst>
      <p:ext uri="{BB962C8B-B14F-4D97-AF65-F5344CB8AC3E}">
        <p14:creationId xmlns:p14="http://schemas.microsoft.com/office/powerpoint/2010/main" val="3486528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D384ECC-5821-40D4-B94B-A6AC009D0ADE}"/>
              </a:ext>
            </a:extLst>
          </p:cNvPr>
          <p:cNvSpPr>
            <a:spLocks noGrp="1"/>
          </p:cNvSpPr>
          <p:nvPr>
            <p:ph type="dt" sz="half" idx="10"/>
          </p:nvPr>
        </p:nvSpPr>
        <p:spPr/>
        <p:txBody>
          <a:bodyPr/>
          <a:lstStyle/>
          <a:p>
            <a:fld id="{03DA5BF4-3791-4BB3-9AD5-AD9D8FAF9A63}" type="datetime1">
              <a:rPr lang="en-US" smtClean="0"/>
              <a:t>5/10/2021</a:t>
            </a:fld>
            <a:endParaRPr lang="en-US"/>
          </a:p>
        </p:txBody>
      </p:sp>
      <p:sp>
        <p:nvSpPr>
          <p:cNvPr id="3" name="Chỗ dành sẵn cho Chân trang 2">
            <a:extLst>
              <a:ext uri="{FF2B5EF4-FFF2-40B4-BE49-F238E27FC236}">
                <a16:creationId xmlns:a16="http://schemas.microsoft.com/office/drawing/2014/main" id="{F8222E9D-2E9D-43E3-AB73-7BC6E58F79CE}"/>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EF6AC8FF-AE67-41A3-A8F7-8B66A1C34050}"/>
              </a:ext>
            </a:extLst>
          </p:cNvPr>
          <p:cNvSpPr>
            <a:spLocks noGrp="1"/>
          </p:cNvSpPr>
          <p:nvPr>
            <p:ph type="sldNum" sz="quarter" idx="12"/>
          </p:nvPr>
        </p:nvSpPr>
        <p:spPr/>
        <p:txBody>
          <a:bodyPr/>
          <a:lstStyle/>
          <a:p>
            <a:fld id="{3B3B18A2-ADF4-4053-960C-86C32D3DF2BD}" type="slidenum">
              <a:rPr lang="en-US" smtClean="0"/>
              <a:t>‹#›</a:t>
            </a:fld>
            <a:endParaRPr lang="en-US"/>
          </a:p>
        </p:txBody>
      </p:sp>
    </p:spTree>
    <p:extLst>
      <p:ext uri="{BB962C8B-B14F-4D97-AF65-F5344CB8AC3E}">
        <p14:creationId xmlns:p14="http://schemas.microsoft.com/office/powerpoint/2010/main" val="1240843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F96D6DF-1701-4379-808B-DC520256FF15}"/>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A6B1A43B-B77D-42F9-815E-E575B6EFAC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0C515853-2420-48F2-ADFF-76FC4618A9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409BB0A-6F72-41FB-BB4D-A5BEB171F7E4}"/>
              </a:ext>
            </a:extLst>
          </p:cNvPr>
          <p:cNvSpPr>
            <a:spLocks noGrp="1"/>
          </p:cNvSpPr>
          <p:nvPr>
            <p:ph type="dt" sz="half" idx="10"/>
          </p:nvPr>
        </p:nvSpPr>
        <p:spPr/>
        <p:txBody>
          <a:bodyPr/>
          <a:lstStyle/>
          <a:p>
            <a:fld id="{7E57C7C0-424C-4DEB-AB91-A1FF2A5CC6B5}" type="datetime1">
              <a:rPr lang="en-US" smtClean="0"/>
              <a:t>5/10/2021</a:t>
            </a:fld>
            <a:endParaRPr lang="en-US"/>
          </a:p>
        </p:txBody>
      </p:sp>
      <p:sp>
        <p:nvSpPr>
          <p:cNvPr id="6" name="Chỗ dành sẵn cho Chân trang 5">
            <a:extLst>
              <a:ext uri="{FF2B5EF4-FFF2-40B4-BE49-F238E27FC236}">
                <a16:creationId xmlns:a16="http://schemas.microsoft.com/office/drawing/2014/main" id="{F7201EE8-9750-4291-88F7-B917A5A69462}"/>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8981B0CA-CDAB-4AC7-8E41-259F3DBA4EE9}"/>
              </a:ext>
            </a:extLst>
          </p:cNvPr>
          <p:cNvSpPr>
            <a:spLocks noGrp="1"/>
          </p:cNvSpPr>
          <p:nvPr>
            <p:ph type="sldNum" sz="quarter" idx="12"/>
          </p:nvPr>
        </p:nvSpPr>
        <p:spPr/>
        <p:txBody>
          <a:bodyPr/>
          <a:lstStyle/>
          <a:p>
            <a:fld id="{3B3B18A2-ADF4-4053-960C-86C32D3DF2BD}" type="slidenum">
              <a:rPr lang="en-US" smtClean="0"/>
              <a:t>‹#›</a:t>
            </a:fld>
            <a:endParaRPr lang="en-US"/>
          </a:p>
        </p:txBody>
      </p:sp>
    </p:spTree>
    <p:extLst>
      <p:ext uri="{BB962C8B-B14F-4D97-AF65-F5344CB8AC3E}">
        <p14:creationId xmlns:p14="http://schemas.microsoft.com/office/powerpoint/2010/main" val="422405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36C9C51-7B4E-47FC-993E-91B8E4F05C2F}"/>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65212433-6160-48A2-810A-677BCFFC2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F71DACC3-31B0-4C91-A64C-EE4A647011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B26695F4-6168-4233-AA27-00B68127C486}"/>
              </a:ext>
            </a:extLst>
          </p:cNvPr>
          <p:cNvSpPr>
            <a:spLocks noGrp="1"/>
          </p:cNvSpPr>
          <p:nvPr>
            <p:ph type="dt" sz="half" idx="10"/>
          </p:nvPr>
        </p:nvSpPr>
        <p:spPr/>
        <p:txBody>
          <a:bodyPr/>
          <a:lstStyle/>
          <a:p>
            <a:fld id="{26B24DB6-D5A5-4437-9587-86CF29CD25BE}" type="datetime1">
              <a:rPr lang="en-US" smtClean="0"/>
              <a:t>5/10/2021</a:t>
            </a:fld>
            <a:endParaRPr lang="en-US"/>
          </a:p>
        </p:txBody>
      </p:sp>
      <p:sp>
        <p:nvSpPr>
          <p:cNvPr id="6" name="Chỗ dành sẵn cho Chân trang 5">
            <a:extLst>
              <a:ext uri="{FF2B5EF4-FFF2-40B4-BE49-F238E27FC236}">
                <a16:creationId xmlns:a16="http://schemas.microsoft.com/office/drawing/2014/main" id="{C1D3A16C-7264-4D60-A025-DD352C1830BD}"/>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474BE15E-03A9-40AC-89E2-2D6F7D7BB5A7}"/>
              </a:ext>
            </a:extLst>
          </p:cNvPr>
          <p:cNvSpPr>
            <a:spLocks noGrp="1"/>
          </p:cNvSpPr>
          <p:nvPr>
            <p:ph type="sldNum" sz="quarter" idx="12"/>
          </p:nvPr>
        </p:nvSpPr>
        <p:spPr/>
        <p:txBody>
          <a:bodyPr/>
          <a:lstStyle/>
          <a:p>
            <a:fld id="{3B3B18A2-ADF4-4053-960C-86C32D3DF2BD}" type="slidenum">
              <a:rPr lang="en-US" smtClean="0"/>
              <a:t>‹#›</a:t>
            </a:fld>
            <a:endParaRPr lang="en-US"/>
          </a:p>
        </p:txBody>
      </p:sp>
    </p:spTree>
    <p:extLst>
      <p:ext uri="{BB962C8B-B14F-4D97-AF65-F5344CB8AC3E}">
        <p14:creationId xmlns:p14="http://schemas.microsoft.com/office/powerpoint/2010/main" val="369799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BB2D3545-56F5-4DEA-928B-A719B012DB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054B558B-8B91-4253-ABFF-FADF3EE947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73FAA7E8-8361-4C35-B32F-9D2BBB026D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EA18C-451B-4451-BC32-212828FA5C3E}" type="datetime1">
              <a:rPr lang="en-US" smtClean="0"/>
              <a:t>5/10/2021</a:t>
            </a:fld>
            <a:endParaRPr lang="en-US"/>
          </a:p>
        </p:txBody>
      </p:sp>
      <p:sp>
        <p:nvSpPr>
          <p:cNvPr id="5" name="Chỗ dành sẵn cho Chân trang 4">
            <a:extLst>
              <a:ext uri="{FF2B5EF4-FFF2-40B4-BE49-F238E27FC236}">
                <a16:creationId xmlns:a16="http://schemas.microsoft.com/office/drawing/2014/main" id="{67484507-0F27-4FAF-99EB-D80DD06DB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E197A29F-03A7-41E1-B42C-27937CDE05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3B18A2-ADF4-4053-960C-86C32D3DF2BD}" type="slidenum">
              <a:rPr lang="en-US" smtClean="0"/>
              <a:t>‹#›</a:t>
            </a:fld>
            <a:endParaRPr lang="en-US"/>
          </a:p>
        </p:txBody>
      </p:sp>
    </p:spTree>
    <p:extLst>
      <p:ext uri="{BB962C8B-B14F-4D97-AF65-F5344CB8AC3E}">
        <p14:creationId xmlns:p14="http://schemas.microsoft.com/office/powerpoint/2010/main" val="223536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533AB-7E9D-4BDD-84EA-B363B507B9F4}" type="datetime1">
              <a:rPr lang="en-US" smtClean="0"/>
              <a:t>5/10/2021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BD46C-7576-4AE9-ACAA-2220782BB370}" type="slidenum">
              <a:rPr lang="en-US" smtClean="0"/>
              <a:t>‹#›</a:t>
            </a:fld>
            <a:endParaRPr lang="en-US" dirty="0"/>
          </a:p>
        </p:txBody>
      </p:sp>
    </p:spTree>
    <p:extLst>
      <p:ext uri="{BB962C8B-B14F-4D97-AF65-F5344CB8AC3E}">
        <p14:creationId xmlns:p14="http://schemas.microsoft.com/office/powerpoint/2010/main" val="1119330435"/>
      </p:ext>
    </p:extLst>
  </p:cSld>
  <p:clrMap bg1="lt1" tx1="dk1" bg2="lt2" tx2="dk2" accent1="accent1" accent2="accent2" accent3="accent3" accent4="accent4" accent5="accent5" accent6="accent6" hlink="hlink" folHlink="folHlink"/>
  <p:sldLayoutIdLst>
    <p:sldLayoutId id="2147483666" r:id="rId1"/>
    <p:sldLayoutId id="214748366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5.gif"/><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scikit-image.org/docs/dev/auto_examples/edges/plot_convex_hull.html" TargetMode="External"/><Relationship Id="rId2" Type="http://schemas.openxmlformats.org/officeDocument/2006/relationships/hyperlink" Target="https://docs.scipy.org/doc/scipy/reference/generated/scipy.spatial.ConvexHull.html" TargetMode="External"/><Relationship Id="rId1" Type="http://schemas.openxmlformats.org/officeDocument/2006/relationships/slideLayout" Target="../slideLayouts/slideLayout13.xml"/><Relationship Id="rId4" Type="http://schemas.openxmlformats.org/officeDocument/2006/relationships/hyperlink" Target="https://docs.opencv.org/3.4/d7/d1d/tutorial_hull.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slideshare.net/daouddodo/chapter-9-morphological-image-processing-71788791" TargetMode="External"/><Relationship Id="rId7" Type="http://schemas.openxmlformats.org/officeDocument/2006/relationships/hyperlink" Target="https://en.wikipedia.org/wiki/Graham_scan" TargetMode="External"/><Relationship Id="rId2" Type="http://schemas.openxmlformats.org/officeDocument/2006/relationships/hyperlink" Target="https://www.youtube.com/watch?v=NTTVQYEG6XM&amp;t=109s&amp;ab_channel=KnowledgeAmplifier" TargetMode="External"/><Relationship Id="rId1" Type="http://schemas.openxmlformats.org/officeDocument/2006/relationships/slideLayout" Target="../slideLayouts/slideLayout13.xml"/><Relationship Id="rId6" Type="http://schemas.openxmlformats.org/officeDocument/2006/relationships/hyperlink" Target="https://brilliant.org/wiki/convex-hull/#:~:text=A%20few%20of%20the%20applications,often%20used%20to%20plan%20paths" TargetMode="External"/><Relationship Id="rId5" Type="http://schemas.openxmlformats.org/officeDocument/2006/relationships/hyperlink" Target="https://en.wikipedia.org/wiki/Gift_wrapping_algorithm" TargetMode="External"/><Relationship Id="rId4" Type="http://schemas.openxmlformats.org/officeDocument/2006/relationships/hyperlink" Target="https://en.wikipedia.org/wiki/Connected-component_label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Ảnh có chứa mưa, con cừu, lớn, nhóm&#10;&#10;Mô tả được tạo tự động">
            <a:extLst>
              <a:ext uri="{FF2B5EF4-FFF2-40B4-BE49-F238E27FC236}">
                <a16:creationId xmlns:a16="http://schemas.microsoft.com/office/drawing/2014/main" id="{1930C2A5-6086-4E9F-A8B5-0D69F1D7C62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t="13959" b="10538"/>
          <a:stretch/>
        </p:blipFill>
        <p:spPr bwMode="auto">
          <a:xfrm>
            <a:off x="2644450" y="1297205"/>
            <a:ext cx="9547550" cy="5370490"/>
          </a:xfrm>
          <a:custGeom>
            <a:avLst/>
            <a:gdLst/>
            <a:ahLst/>
            <a:cxnLst/>
            <a:rect l="l" t="t" r="r" b="b"/>
            <a:pathLst>
              <a:path w="12191997" h="6858000">
                <a:moveTo>
                  <a:pt x="6631620" y="983228"/>
                </a:moveTo>
                <a:cubicBezTo>
                  <a:pt x="6631620" y="983228"/>
                  <a:pt x="6631620" y="983228"/>
                  <a:pt x="12091643" y="983228"/>
                </a:cubicBezTo>
                <a:lnTo>
                  <a:pt x="12191997" y="991151"/>
                </a:lnTo>
                <a:lnTo>
                  <a:pt x="12191997" y="6858000"/>
                </a:lnTo>
                <a:lnTo>
                  <a:pt x="3051794" y="6858000"/>
                </a:lnTo>
                <a:lnTo>
                  <a:pt x="3048485" y="6845812"/>
                </a:lnTo>
                <a:cubicBezTo>
                  <a:pt x="2999734" y="6614233"/>
                  <a:pt x="3024109" y="6346091"/>
                  <a:pt x="3121611" y="6151078"/>
                </a:cubicBezTo>
                <a:cubicBezTo>
                  <a:pt x="3121611" y="6151078"/>
                  <a:pt x="3121611" y="6151078"/>
                  <a:pt x="5851619" y="1422010"/>
                </a:cubicBezTo>
                <a:cubicBezTo>
                  <a:pt x="5997869" y="1178242"/>
                  <a:pt x="6355374" y="983228"/>
                  <a:pt x="6631620" y="983228"/>
                </a:cubicBezTo>
                <a:close/>
                <a:moveTo>
                  <a:pt x="0" y="339531"/>
                </a:moveTo>
                <a:lnTo>
                  <a:pt x="54301" y="339531"/>
                </a:lnTo>
                <a:cubicBezTo>
                  <a:pt x="1340585" y="339531"/>
                  <a:pt x="1340585" y="339531"/>
                  <a:pt x="1340585" y="339531"/>
                </a:cubicBezTo>
                <a:cubicBezTo>
                  <a:pt x="1495969" y="339531"/>
                  <a:pt x="1635814" y="422097"/>
                  <a:pt x="1713506" y="556265"/>
                </a:cubicBezTo>
                <a:cubicBezTo>
                  <a:pt x="2909965" y="2625561"/>
                  <a:pt x="2909965" y="2625561"/>
                  <a:pt x="2909965" y="2625561"/>
                </a:cubicBezTo>
                <a:cubicBezTo>
                  <a:pt x="2987657" y="2754570"/>
                  <a:pt x="2987657" y="2919700"/>
                  <a:pt x="2909965" y="3048708"/>
                </a:cubicBezTo>
                <a:cubicBezTo>
                  <a:pt x="1713506" y="5118003"/>
                  <a:pt x="1713506" y="5118003"/>
                  <a:pt x="1713506" y="5118003"/>
                </a:cubicBezTo>
                <a:cubicBezTo>
                  <a:pt x="1635814" y="5252173"/>
                  <a:pt x="1495969" y="5334737"/>
                  <a:pt x="1340585" y="5334737"/>
                </a:cubicBezTo>
                <a:cubicBezTo>
                  <a:pt x="816002" y="5334737"/>
                  <a:pt x="406171" y="5334737"/>
                  <a:pt x="85990" y="5334737"/>
                </a:cubicBezTo>
                <a:lnTo>
                  <a:pt x="0" y="5334737"/>
                </a:lnTo>
                <a:close/>
                <a:moveTo>
                  <a:pt x="2861712" y="0"/>
                </a:moveTo>
                <a:lnTo>
                  <a:pt x="5175003" y="0"/>
                </a:lnTo>
                <a:lnTo>
                  <a:pt x="5220943" y="79581"/>
                </a:lnTo>
                <a:cubicBezTo>
                  <a:pt x="5331226" y="270618"/>
                  <a:pt x="5491637" y="548491"/>
                  <a:pt x="5724962" y="952668"/>
                </a:cubicBezTo>
                <a:cubicBezTo>
                  <a:pt x="5764962" y="1023782"/>
                  <a:pt x="5764962" y="1130450"/>
                  <a:pt x="5724962" y="1201564"/>
                </a:cubicBezTo>
                <a:cubicBezTo>
                  <a:pt x="5724962" y="1201564"/>
                  <a:pt x="5724962" y="1201564"/>
                  <a:pt x="4978322" y="2494933"/>
                </a:cubicBezTo>
                <a:cubicBezTo>
                  <a:pt x="4942768" y="2561602"/>
                  <a:pt x="4844993" y="2614935"/>
                  <a:pt x="4764998" y="2614935"/>
                </a:cubicBezTo>
                <a:lnTo>
                  <a:pt x="3271717" y="2614935"/>
                </a:lnTo>
                <a:cubicBezTo>
                  <a:pt x="3196167" y="2614935"/>
                  <a:pt x="3098390" y="2561602"/>
                  <a:pt x="3058392" y="2494933"/>
                </a:cubicBezTo>
                <a:cubicBezTo>
                  <a:pt x="3058392" y="2494933"/>
                  <a:pt x="3058392" y="2494933"/>
                  <a:pt x="2311754" y="1201564"/>
                </a:cubicBezTo>
                <a:cubicBezTo>
                  <a:pt x="2276199" y="1130450"/>
                  <a:pt x="2276199" y="1023782"/>
                  <a:pt x="2311754" y="952668"/>
                </a:cubicBezTo>
                <a:cubicBezTo>
                  <a:pt x="2311754" y="952668"/>
                  <a:pt x="2311754" y="952668"/>
                  <a:pt x="2811944" y="86212"/>
                </a:cubicBezTo>
                <a:close/>
              </a:path>
            </a:pathLst>
          </a:custGeom>
          <a:noFill/>
          <a:effectLst>
            <a:glow>
              <a:schemeClr val="accent1">
                <a:alpha val="57000"/>
              </a:schemeClr>
            </a:glow>
            <a:outerShdw blurRad="50800" dist="50800" dir="5400000" algn="ctr" rotWithShape="0">
              <a:srgbClr val="000000">
                <a:alpha val="0"/>
              </a:srgbClr>
            </a:outerShdw>
            <a:reflection stA="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40" name="Rectangle 3">
            <a:extLst>
              <a:ext uri="{FF2B5EF4-FFF2-40B4-BE49-F238E27FC236}">
                <a16:creationId xmlns:a16="http://schemas.microsoft.com/office/drawing/2014/main" id="{49F90339-FFBF-41B8-9945-A61EAEAA4C59}"/>
              </a:ext>
            </a:extLst>
          </p:cNvPr>
          <p:cNvSpPr/>
          <p:nvPr/>
        </p:nvSpPr>
        <p:spPr>
          <a:xfrm>
            <a:off x="2438400" y="0"/>
            <a:ext cx="7315200" cy="83099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a:latin typeface="Palatino Linotype" panose="02040502050505030304" pitchFamily="18" charset="0"/>
              </a:rPr>
              <a:t>Hanoi University of Science and Technology</a:t>
            </a:r>
          </a:p>
          <a:p>
            <a:pPr algn="ctr"/>
            <a:r>
              <a:rPr lang="en-US" sz="2400" b="1">
                <a:latin typeface="Palatino Linotype" panose="02040502050505030304" pitchFamily="18" charset="0"/>
              </a:rPr>
              <a:t>School of Electronics and Telecommunication</a:t>
            </a:r>
            <a:endParaRPr lang="en-US" sz="2400" b="1" dirty="0">
              <a:latin typeface="Palatino Linotype" panose="02040502050505030304" pitchFamily="18" charset="0"/>
            </a:endParaRPr>
          </a:p>
        </p:txBody>
      </p:sp>
      <p:pic>
        <p:nvPicPr>
          <p:cNvPr id="41" name="Picture 2" descr="Logo của Trường đại học Bách Khoa Hà... - Bách Khoa Toàn Tập ...">
            <a:extLst>
              <a:ext uri="{FF2B5EF4-FFF2-40B4-BE49-F238E27FC236}">
                <a16:creationId xmlns:a16="http://schemas.microsoft.com/office/drawing/2014/main" id="{230FB369-2EBA-471A-B80B-571DD8F1A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9057" y="190305"/>
            <a:ext cx="864130" cy="12868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Viện Điện tử Viễn thông, Bách Khoa Hà Nội - Posts | Facebook">
            <a:extLst>
              <a:ext uri="{FF2B5EF4-FFF2-40B4-BE49-F238E27FC236}">
                <a16:creationId xmlns:a16="http://schemas.microsoft.com/office/drawing/2014/main" id="{E71903E2-B5EA-461B-AB08-C3AC4D590A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883" y="190305"/>
            <a:ext cx="1189752" cy="1396219"/>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079AB328-0499-4FFB-A1AF-D7E63F5FB947}"/>
              </a:ext>
            </a:extLst>
          </p:cNvPr>
          <p:cNvSpPr txBox="1"/>
          <p:nvPr/>
        </p:nvSpPr>
        <p:spPr>
          <a:xfrm>
            <a:off x="1378635" y="2111824"/>
            <a:ext cx="9870390"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Weekly Practice: Image Binary</a:t>
            </a:r>
          </a:p>
        </p:txBody>
      </p:sp>
      <p:sp>
        <p:nvSpPr>
          <p:cNvPr id="44" name="Subtitle 2">
            <a:extLst>
              <a:ext uri="{FF2B5EF4-FFF2-40B4-BE49-F238E27FC236}">
                <a16:creationId xmlns:a16="http://schemas.microsoft.com/office/drawing/2014/main" id="{EF217140-52A0-4022-9639-841AAE38D236}"/>
              </a:ext>
            </a:extLst>
          </p:cNvPr>
          <p:cNvSpPr>
            <a:spLocks noGrp="1"/>
          </p:cNvSpPr>
          <p:nvPr>
            <p:ph type="subTitle" idx="1"/>
          </p:nvPr>
        </p:nvSpPr>
        <p:spPr>
          <a:xfrm>
            <a:off x="1382332" y="3497452"/>
            <a:ext cx="5304218" cy="1350202"/>
          </a:xfrm>
        </p:spPr>
        <p:txBody>
          <a:bodyPr>
            <a:normAutofit/>
          </a:bodyPr>
          <a:lstStyle/>
          <a:p>
            <a:pPr algn="l"/>
            <a:r>
              <a:rPr lang="en-US" sz="2000" b="1" dirty="0">
                <a:latin typeface="Palatino Linotype" panose="02040502050505030304" pitchFamily="18" charset="0"/>
              </a:rPr>
              <a:t>Presenter:    	Vu Duc Thai</a:t>
            </a:r>
          </a:p>
          <a:p>
            <a:pPr algn="l"/>
            <a:r>
              <a:rPr lang="en-US" sz="2000" b="1" dirty="0">
                <a:latin typeface="Palatino Linotype" panose="02040502050505030304" pitchFamily="18" charset="0"/>
              </a:rPr>
              <a:t>            		ĐTVT.08-K62</a:t>
            </a:r>
          </a:p>
          <a:p>
            <a:pPr algn="l"/>
            <a:r>
              <a:rPr lang="en-US" sz="2000" b="1" dirty="0">
                <a:latin typeface="Palatino Linotype" panose="02040502050505030304" pitchFamily="18" charset="0"/>
              </a:rPr>
              <a:t>Instructor:     	Associate Prof. Le </a:t>
            </a:r>
            <a:r>
              <a:rPr lang="en-US" sz="2000" b="1" dirty="0" err="1">
                <a:latin typeface="Palatino Linotype" panose="02040502050505030304" pitchFamily="18" charset="0"/>
              </a:rPr>
              <a:t>Thi</a:t>
            </a:r>
            <a:r>
              <a:rPr lang="en-US" sz="2000" b="1" dirty="0">
                <a:latin typeface="Palatino Linotype" panose="02040502050505030304" pitchFamily="18" charset="0"/>
              </a:rPr>
              <a:t> Lan</a:t>
            </a:r>
          </a:p>
        </p:txBody>
      </p:sp>
      <p:sp>
        <p:nvSpPr>
          <p:cNvPr id="6" name="Chỗ dành sẵn cho Ngày tháng 5">
            <a:extLst>
              <a:ext uri="{FF2B5EF4-FFF2-40B4-BE49-F238E27FC236}">
                <a16:creationId xmlns:a16="http://schemas.microsoft.com/office/drawing/2014/main" id="{188C2ED6-37C8-4D94-8B93-2D3C1C5A6C15}"/>
              </a:ext>
            </a:extLst>
          </p:cNvPr>
          <p:cNvSpPr>
            <a:spLocks noGrp="1"/>
          </p:cNvSpPr>
          <p:nvPr>
            <p:ph type="dt" sz="half" idx="10"/>
          </p:nvPr>
        </p:nvSpPr>
        <p:spPr/>
        <p:txBody>
          <a:bodyPr/>
          <a:lstStyle/>
          <a:p>
            <a:fld id="{FF664B84-FF08-4E1D-B916-F22BA68A11CC}" type="datetime1">
              <a:rPr lang="en-US" smtClean="0"/>
              <a:t>5/10/2021</a:t>
            </a:fld>
            <a:endParaRPr lang="en-US" dirty="0"/>
          </a:p>
        </p:txBody>
      </p:sp>
      <p:sp>
        <p:nvSpPr>
          <p:cNvPr id="8" name="Chỗ dành sẵn cho Số hiệu Bản chiếu 7">
            <a:extLst>
              <a:ext uri="{FF2B5EF4-FFF2-40B4-BE49-F238E27FC236}">
                <a16:creationId xmlns:a16="http://schemas.microsoft.com/office/drawing/2014/main" id="{EF36A0FA-D542-4073-8AD8-DD11CAE6B610}"/>
              </a:ext>
            </a:extLst>
          </p:cNvPr>
          <p:cNvSpPr>
            <a:spLocks noGrp="1"/>
          </p:cNvSpPr>
          <p:nvPr>
            <p:ph type="sldNum" sz="quarter" idx="12"/>
          </p:nvPr>
        </p:nvSpPr>
        <p:spPr/>
        <p:txBody>
          <a:bodyPr/>
          <a:lstStyle/>
          <a:p>
            <a:fld id="{3B3B18A2-ADF4-4053-960C-86C32D3DF2BD}" type="slidenum">
              <a:rPr lang="en-US" smtClean="0"/>
              <a:t>1</a:t>
            </a:fld>
            <a:endParaRPr lang="en-US"/>
          </a:p>
        </p:txBody>
      </p:sp>
      <p:sp>
        <p:nvSpPr>
          <p:cNvPr id="2" name="TextBox 1">
            <a:extLst>
              <a:ext uri="{FF2B5EF4-FFF2-40B4-BE49-F238E27FC236}">
                <a16:creationId xmlns:a16="http://schemas.microsoft.com/office/drawing/2014/main" id="{51ED05B4-2925-43AB-8795-3A91E69755F2}"/>
              </a:ext>
            </a:extLst>
          </p:cNvPr>
          <p:cNvSpPr txBox="1"/>
          <p:nvPr/>
        </p:nvSpPr>
        <p:spPr>
          <a:xfrm>
            <a:off x="5518492" y="6356350"/>
            <a:ext cx="1590675" cy="369332"/>
          </a:xfrm>
          <a:prstGeom prst="rect">
            <a:avLst/>
          </a:prstGeom>
          <a:noFill/>
        </p:spPr>
        <p:txBody>
          <a:bodyPr wrap="square" rtlCol="0">
            <a:spAutoFit/>
          </a:bodyPr>
          <a:lstStyle/>
          <a:p>
            <a:r>
              <a:rPr lang="en-US" dirty="0"/>
              <a:t>Ha </a:t>
            </a:r>
            <a:r>
              <a:rPr lang="en-US" dirty="0" err="1"/>
              <a:t>Noi</a:t>
            </a:r>
            <a:r>
              <a:rPr lang="en-US" dirty="0"/>
              <a:t>, 5-2021</a:t>
            </a:r>
          </a:p>
        </p:txBody>
      </p:sp>
    </p:spTree>
    <p:extLst>
      <p:ext uri="{BB962C8B-B14F-4D97-AF65-F5344CB8AC3E}">
        <p14:creationId xmlns:p14="http://schemas.microsoft.com/office/powerpoint/2010/main" val="1073647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2912269"/>
            <a:ext cx="12192000" cy="1033462"/>
          </a:xfrm>
          <a:solidFill>
            <a:schemeClr val="accent6">
              <a:lumMod val="50000"/>
            </a:schemeClr>
          </a:solidFill>
        </p:spPr>
        <p:style>
          <a:lnRef idx="0">
            <a:schemeClr val="dk1"/>
          </a:lnRef>
          <a:fillRef idx="3">
            <a:schemeClr val="dk1"/>
          </a:fillRef>
          <a:effectRef idx="3">
            <a:schemeClr val="dk1"/>
          </a:effectRef>
          <a:fontRef idx="minor">
            <a:schemeClr val="lt1"/>
          </a:fontRef>
        </p:style>
        <p:txBody>
          <a:bodyPr>
            <a:normAutofit/>
          </a:bodyPr>
          <a:lstStyle/>
          <a:p>
            <a:pPr algn="ctr"/>
            <a:r>
              <a:rPr lang="en-US" sz="3200" dirty="0">
                <a:solidFill>
                  <a:schemeClr val="bg1"/>
                </a:solidFill>
                <a:latin typeface="Arial" panose="020B0604020202020204" pitchFamily="34" charset="0"/>
                <a:cs typeface="Arial" panose="020B0604020202020204" pitchFamily="34" charset="0"/>
              </a:rPr>
              <a:t>      III. Convex Hull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10</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spTree>
    <p:extLst>
      <p:ext uri="{BB962C8B-B14F-4D97-AF65-F5344CB8AC3E}">
        <p14:creationId xmlns:p14="http://schemas.microsoft.com/office/powerpoint/2010/main" val="35967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3200" dirty="0">
                <a:solidFill>
                  <a:schemeClr val="bg1"/>
                </a:solidFill>
                <a:latin typeface="Arial" panose="020B0604020202020204" pitchFamily="34" charset="0"/>
                <a:cs typeface="Arial" panose="020B0604020202020204" pitchFamily="34" charset="0"/>
              </a:rPr>
              <a:t>      III. Convex Hull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11</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sp>
        <p:nvSpPr>
          <p:cNvPr id="8" name="TextBox 7">
            <a:extLst>
              <a:ext uri="{FF2B5EF4-FFF2-40B4-BE49-F238E27FC236}">
                <a16:creationId xmlns:a16="http://schemas.microsoft.com/office/drawing/2014/main" id="{4BDA7087-E13E-4377-BC0A-972501156A86}"/>
              </a:ext>
            </a:extLst>
          </p:cNvPr>
          <p:cNvSpPr txBox="1"/>
          <p:nvPr/>
        </p:nvSpPr>
        <p:spPr>
          <a:xfrm>
            <a:off x="838200" y="1493699"/>
            <a:ext cx="6772275" cy="4078039"/>
          </a:xfrm>
          <a:prstGeom prst="rect">
            <a:avLst/>
          </a:prstGeom>
          <a:noFill/>
        </p:spPr>
        <p:txBody>
          <a:bodyPr wrap="square">
            <a:spAutoFit/>
          </a:bodyPr>
          <a:lstStyle/>
          <a:p>
            <a:r>
              <a:rPr lang="en-US" sz="2000" dirty="0">
                <a:solidFill>
                  <a:schemeClr val="accent6">
                    <a:lumMod val="50000"/>
                  </a:schemeClr>
                </a:solidFill>
                <a:latin typeface="Arial" panose="020B0604020202020204" pitchFamily="34" charset="0"/>
                <a:cs typeface="Arial" panose="020B0604020202020204" pitchFamily="34" charset="0"/>
              </a:rPr>
              <a:t>A few of the applications of the convex hull are:</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b="1" dirty="0">
                <a:solidFill>
                  <a:schemeClr val="accent6">
                    <a:lumMod val="50000"/>
                  </a:schemeClr>
                </a:solidFill>
                <a:latin typeface="Arial" panose="020B0604020202020204" pitchFamily="34" charset="0"/>
                <a:cs typeface="Arial" panose="020B0604020202020204" pitchFamily="34" charset="0"/>
              </a:rPr>
              <a:t>Collision avoidance</a:t>
            </a:r>
            <a:r>
              <a:rPr lang="en-US" sz="1700" dirty="0">
                <a:solidFill>
                  <a:schemeClr val="accent6">
                    <a:lumMod val="50000"/>
                  </a:schemeClr>
                </a:solidFill>
                <a:latin typeface="Arial" panose="020B0604020202020204" pitchFamily="34" charset="0"/>
                <a:cs typeface="Arial" panose="020B0604020202020204" pitchFamily="34" charset="0"/>
              </a:rPr>
              <a:t>: If the convex hull of a car avoids collision with obstacles then so does the car. Since the computation of paths that avoid collision is much easier with a convex car, then it is often used to plan paths.</a:t>
            </a:r>
          </a:p>
          <a:p>
            <a:pPr marL="285750" indent="-285750">
              <a:buFont typeface="Arial" panose="020B0604020202020204" pitchFamily="34" charset="0"/>
              <a:buChar char="•"/>
            </a:pPr>
            <a:r>
              <a:rPr lang="en-US" sz="1700" b="1" dirty="0">
                <a:solidFill>
                  <a:schemeClr val="accent6">
                    <a:lumMod val="50000"/>
                  </a:schemeClr>
                </a:solidFill>
                <a:latin typeface="Arial" panose="020B0604020202020204" pitchFamily="34" charset="0"/>
                <a:cs typeface="Arial" panose="020B0604020202020204" pitchFamily="34" charset="0"/>
              </a:rPr>
              <a:t>Smallest box</a:t>
            </a:r>
            <a:r>
              <a:rPr lang="en-US" sz="1700" dirty="0">
                <a:solidFill>
                  <a:schemeClr val="accent6">
                    <a:lumMod val="50000"/>
                  </a:schemeClr>
                </a:solidFill>
                <a:latin typeface="Arial" panose="020B0604020202020204" pitchFamily="34" charset="0"/>
                <a:cs typeface="Arial" panose="020B0604020202020204" pitchFamily="34" charset="0"/>
              </a:rPr>
              <a:t>: The smallest area rectangle that encloses a polygon has at least one side flush with the convex hull of the polygon, and so the hull is computed at the first step of minimum rectangle algorithms. Similarly, finding the smallest three-dimensional box surrounding an object depends on the 3D-convex hull.</a:t>
            </a:r>
          </a:p>
          <a:p>
            <a:pPr marL="285750" indent="-285750">
              <a:buFont typeface="Arial" panose="020B0604020202020204" pitchFamily="34" charset="0"/>
              <a:buChar char="•"/>
            </a:pPr>
            <a:r>
              <a:rPr lang="en-US" sz="1700" b="1" dirty="0">
                <a:solidFill>
                  <a:schemeClr val="accent6">
                    <a:lumMod val="50000"/>
                  </a:schemeClr>
                </a:solidFill>
                <a:latin typeface="Arial" panose="020B0604020202020204" pitchFamily="34" charset="0"/>
                <a:cs typeface="Arial" panose="020B0604020202020204" pitchFamily="34" charset="0"/>
              </a:rPr>
              <a:t>Shape analysis</a:t>
            </a:r>
            <a:r>
              <a:rPr lang="en-US" sz="1700" dirty="0">
                <a:solidFill>
                  <a:schemeClr val="accent6">
                    <a:lumMod val="50000"/>
                  </a:schemeClr>
                </a:solidFill>
                <a:latin typeface="Arial" panose="020B0604020202020204" pitchFamily="34" charset="0"/>
                <a:cs typeface="Arial" panose="020B0604020202020204" pitchFamily="34" charset="0"/>
              </a:rPr>
              <a:t>: Shapes may be classified for the purposes of matching by their "convex deficiency trees", structures that depend for their computation on convex hulls.</a:t>
            </a:r>
          </a:p>
        </p:txBody>
      </p:sp>
      <p:pic>
        <p:nvPicPr>
          <p:cNvPr id="1026" name="Picture 2">
            <a:extLst>
              <a:ext uri="{FF2B5EF4-FFF2-40B4-BE49-F238E27FC236}">
                <a16:creationId xmlns:a16="http://schemas.microsoft.com/office/drawing/2014/main" id="{F7FF7FA2-A610-4729-8632-60D825CEA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570" y="1493699"/>
            <a:ext cx="4015105" cy="30113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334988-FBA6-4A89-8ED7-50BCCB48190F}"/>
              </a:ext>
            </a:extLst>
          </p:cNvPr>
          <p:cNvSpPr txBox="1"/>
          <p:nvPr/>
        </p:nvSpPr>
        <p:spPr>
          <a:xfrm>
            <a:off x="838197" y="1775707"/>
            <a:ext cx="3019425" cy="400110"/>
          </a:xfrm>
          <a:prstGeom prst="rect">
            <a:avLst/>
          </a:prstGeom>
          <a:noFill/>
        </p:spPr>
        <p:txBody>
          <a:bodyPr wrap="square" rtlCol="0">
            <a:spAutoFit/>
          </a:bodyPr>
          <a:lstStyle/>
          <a:p>
            <a:r>
              <a:rPr lang="en-US" sz="2000" b="1" dirty="0" err="1">
                <a:solidFill>
                  <a:schemeClr val="accent6">
                    <a:lumMod val="50000"/>
                  </a:schemeClr>
                </a:solidFill>
                <a:latin typeface="Arial" panose="020B0604020202020204" pitchFamily="34" charset="0"/>
                <a:cs typeface="Arial" panose="020B0604020202020204" pitchFamily="34" charset="0"/>
              </a:rPr>
              <a:t>III.a</a:t>
            </a:r>
            <a:r>
              <a:rPr lang="en-US" sz="2000" b="1" dirty="0">
                <a:solidFill>
                  <a:schemeClr val="accent6">
                    <a:lumMod val="50000"/>
                  </a:schemeClr>
                </a:solidFill>
                <a:latin typeface="Arial" panose="020B0604020202020204" pitchFamily="34" charset="0"/>
                <a:cs typeface="Arial" panose="020B0604020202020204" pitchFamily="34" charset="0"/>
              </a:rPr>
              <a:t> Application</a:t>
            </a:r>
          </a:p>
        </p:txBody>
      </p:sp>
    </p:spTree>
    <p:extLst>
      <p:ext uri="{BB962C8B-B14F-4D97-AF65-F5344CB8AC3E}">
        <p14:creationId xmlns:p14="http://schemas.microsoft.com/office/powerpoint/2010/main" val="225056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3200" dirty="0">
                <a:solidFill>
                  <a:schemeClr val="bg1"/>
                </a:solidFill>
                <a:latin typeface="Arial" panose="020B0604020202020204" pitchFamily="34" charset="0"/>
                <a:cs typeface="Arial" panose="020B0604020202020204" pitchFamily="34" charset="0"/>
              </a:rPr>
              <a:t>      III. Convex Hull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12</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pic>
        <p:nvPicPr>
          <p:cNvPr id="4" name="Picture 3">
            <a:extLst>
              <a:ext uri="{FF2B5EF4-FFF2-40B4-BE49-F238E27FC236}">
                <a16:creationId xmlns:a16="http://schemas.microsoft.com/office/drawing/2014/main" id="{362244C0-0111-48E2-84A8-A6408F386673}"/>
              </a:ext>
            </a:extLst>
          </p:cNvPr>
          <p:cNvPicPr>
            <a:picLocks noChangeAspect="1"/>
          </p:cNvPicPr>
          <p:nvPr/>
        </p:nvPicPr>
        <p:blipFill>
          <a:blip r:embed="rId2"/>
          <a:stretch>
            <a:fillRect/>
          </a:stretch>
        </p:blipFill>
        <p:spPr>
          <a:xfrm>
            <a:off x="838200" y="1939228"/>
            <a:ext cx="10098723" cy="2719195"/>
          </a:xfrm>
          <a:prstGeom prst="rect">
            <a:avLst/>
          </a:prstGeom>
        </p:spPr>
      </p:pic>
      <p:sp>
        <p:nvSpPr>
          <p:cNvPr id="5" name="TextBox 4">
            <a:extLst>
              <a:ext uri="{FF2B5EF4-FFF2-40B4-BE49-F238E27FC236}">
                <a16:creationId xmlns:a16="http://schemas.microsoft.com/office/drawing/2014/main" id="{368470A1-8DE6-4B58-B2B1-C59B8235A0A3}"/>
              </a:ext>
            </a:extLst>
          </p:cNvPr>
          <p:cNvSpPr txBox="1"/>
          <p:nvPr/>
        </p:nvSpPr>
        <p:spPr>
          <a:xfrm>
            <a:off x="838200" y="1501259"/>
            <a:ext cx="3200400" cy="369332"/>
          </a:xfrm>
          <a:prstGeom prst="rect">
            <a:avLst/>
          </a:prstGeom>
          <a:noFill/>
        </p:spPr>
        <p:txBody>
          <a:bodyPr wrap="square" rtlCol="0">
            <a:spAutoFit/>
          </a:bodyPr>
          <a:lstStyle/>
          <a:p>
            <a:r>
              <a:rPr lang="en-US" dirty="0">
                <a:solidFill>
                  <a:schemeClr val="accent6">
                    <a:lumMod val="50000"/>
                  </a:schemeClr>
                </a:solidFill>
                <a:latin typeface="Arial" panose="020B0604020202020204" pitchFamily="34" charset="0"/>
                <a:cs typeface="Arial" panose="020B0604020202020204" pitchFamily="34" charset="0"/>
              </a:rPr>
              <a:t>Pseudocode:</a:t>
            </a:r>
          </a:p>
        </p:txBody>
      </p:sp>
      <p:pic>
        <p:nvPicPr>
          <p:cNvPr id="11" name="Picture 2">
            <a:extLst>
              <a:ext uri="{FF2B5EF4-FFF2-40B4-BE49-F238E27FC236}">
                <a16:creationId xmlns:a16="http://schemas.microsoft.com/office/drawing/2014/main" id="{28343232-4B2E-47D3-8EF6-BF0BFD61397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34290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2CEFBDA-8462-414B-B162-9FB8B176A61F}"/>
              </a:ext>
            </a:extLst>
          </p:cNvPr>
          <p:cNvSpPr txBox="1"/>
          <p:nvPr/>
        </p:nvSpPr>
        <p:spPr>
          <a:xfrm>
            <a:off x="838197" y="1775707"/>
            <a:ext cx="3019425" cy="400110"/>
          </a:xfrm>
          <a:prstGeom prst="rect">
            <a:avLst/>
          </a:prstGeom>
          <a:noFill/>
        </p:spPr>
        <p:txBody>
          <a:bodyPr wrap="square" rtlCol="0">
            <a:spAutoFit/>
          </a:bodyPr>
          <a:lstStyle/>
          <a:p>
            <a:r>
              <a:rPr lang="en-US" sz="2000" b="1" dirty="0" err="1">
                <a:solidFill>
                  <a:schemeClr val="accent6">
                    <a:lumMod val="50000"/>
                  </a:schemeClr>
                </a:solidFill>
                <a:latin typeface="Arial" panose="020B0604020202020204" pitchFamily="34" charset="0"/>
                <a:cs typeface="Arial" panose="020B0604020202020204" pitchFamily="34" charset="0"/>
              </a:rPr>
              <a:t>III.b</a:t>
            </a:r>
            <a:r>
              <a:rPr lang="en-US" sz="2000" b="1" dirty="0">
                <a:solidFill>
                  <a:schemeClr val="accent6">
                    <a:lumMod val="50000"/>
                  </a:schemeClr>
                </a:solidFill>
                <a:latin typeface="Arial" panose="020B0604020202020204" pitchFamily="34" charset="0"/>
                <a:cs typeface="Arial" panose="020B0604020202020204" pitchFamily="34" charset="0"/>
              </a:rPr>
              <a:t> Theoretical basic</a:t>
            </a:r>
          </a:p>
        </p:txBody>
      </p:sp>
    </p:spTree>
    <p:extLst>
      <p:ext uri="{BB962C8B-B14F-4D97-AF65-F5344CB8AC3E}">
        <p14:creationId xmlns:p14="http://schemas.microsoft.com/office/powerpoint/2010/main" val="312406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3200" dirty="0">
                <a:solidFill>
                  <a:schemeClr val="bg1"/>
                </a:solidFill>
                <a:latin typeface="Arial" panose="020B0604020202020204" pitchFamily="34" charset="0"/>
                <a:cs typeface="Arial" panose="020B0604020202020204" pitchFamily="34" charset="0"/>
              </a:rPr>
              <a:t>      III. Convex Hull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13</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sp>
        <p:nvSpPr>
          <p:cNvPr id="8" name="TextBox 7">
            <a:extLst>
              <a:ext uri="{FF2B5EF4-FFF2-40B4-BE49-F238E27FC236}">
                <a16:creationId xmlns:a16="http://schemas.microsoft.com/office/drawing/2014/main" id="{D07BC333-995E-4E34-A548-B30724DD1CC7}"/>
              </a:ext>
            </a:extLst>
          </p:cNvPr>
          <p:cNvSpPr txBox="1"/>
          <p:nvPr/>
        </p:nvSpPr>
        <p:spPr>
          <a:xfrm>
            <a:off x="4079240" y="1444751"/>
            <a:ext cx="3200400" cy="369332"/>
          </a:xfrm>
          <a:prstGeom prst="rect">
            <a:avLst/>
          </a:prstGeom>
          <a:noFill/>
        </p:spPr>
        <p:txBody>
          <a:bodyPr wrap="square" rtlCol="0">
            <a:spAutoFit/>
          </a:bodyPr>
          <a:lstStyle/>
          <a:p>
            <a:r>
              <a:rPr lang="en-US" dirty="0">
                <a:solidFill>
                  <a:schemeClr val="accent6">
                    <a:lumMod val="50000"/>
                  </a:schemeClr>
                </a:solidFill>
                <a:latin typeface="Arial" panose="020B0604020202020204" pitchFamily="34" charset="0"/>
                <a:cs typeface="Arial" panose="020B0604020202020204" pitchFamily="34" charset="0"/>
              </a:rPr>
              <a:t>Cross Product</a:t>
            </a:r>
          </a:p>
        </p:txBody>
      </p:sp>
      <p:pic>
        <p:nvPicPr>
          <p:cNvPr id="5122" name="Picture 2">
            <a:extLst>
              <a:ext uri="{FF2B5EF4-FFF2-40B4-BE49-F238E27FC236}">
                <a16:creationId xmlns:a16="http://schemas.microsoft.com/office/drawing/2014/main" id="{912C8C7A-7130-48F7-99B1-8FEAD0F4A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574184"/>
            <a:ext cx="2000250" cy="27821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73D7694-8991-4B5B-8A43-D07CC9FFC13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444751"/>
            <a:ext cx="2123725" cy="21237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51E832A-690D-4D7C-B74E-9FCC6FA22E84}"/>
              </a:ext>
            </a:extLst>
          </p:cNvPr>
          <p:cNvPicPr>
            <a:picLocks noChangeAspect="1"/>
          </p:cNvPicPr>
          <p:nvPr/>
        </p:nvPicPr>
        <p:blipFill>
          <a:blip r:embed="rId4"/>
          <a:stretch>
            <a:fillRect/>
          </a:stretch>
        </p:blipFill>
        <p:spPr>
          <a:xfrm>
            <a:off x="5491479" y="2127274"/>
            <a:ext cx="3576320" cy="503936"/>
          </a:xfrm>
          <a:prstGeom prst="rect">
            <a:avLst/>
          </a:prstGeom>
        </p:spPr>
      </p:pic>
      <p:sp>
        <p:nvSpPr>
          <p:cNvPr id="13" name="TextBox 12">
            <a:extLst>
              <a:ext uri="{FF2B5EF4-FFF2-40B4-BE49-F238E27FC236}">
                <a16:creationId xmlns:a16="http://schemas.microsoft.com/office/drawing/2014/main" id="{40991D3C-9C21-47E5-AFB3-B96280CE2282}"/>
              </a:ext>
            </a:extLst>
          </p:cNvPr>
          <p:cNvSpPr txBox="1"/>
          <p:nvPr/>
        </p:nvSpPr>
        <p:spPr>
          <a:xfrm>
            <a:off x="4042584" y="2857198"/>
            <a:ext cx="6474109" cy="2585323"/>
          </a:xfrm>
          <a:prstGeom prst="rect">
            <a:avLst/>
          </a:prstGeom>
          <a:noFill/>
        </p:spPr>
        <p:txBody>
          <a:bodyPr wrap="square" rtlCol="0">
            <a:spAutoFit/>
          </a:bodyPr>
          <a:lstStyle/>
          <a:p>
            <a:r>
              <a:rPr lang="en-US" sz="1600" dirty="0">
                <a:solidFill>
                  <a:schemeClr val="accent6">
                    <a:lumMod val="50000"/>
                  </a:schemeClr>
                </a:solidFill>
                <a:latin typeface="Arial" panose="020B0604020202020204" pitchFamily="34" charset="0"/>
                <a:cs typeface="Arial" panose="020B0604020202020204" pitchFamily="34" charset="0"/>
              </a:rPr>
              <a:t>Where:</a:t>
            </a:r>
          </a:p>
          <a:p>
            <a:pPr marL="285750" indent="-285750">
              <a:buFont typeface="Arial" panose="020B0604020202020204" pitchFamily="34" charset="0"/>
              <a:buChar char="•"/>
            </a:pPr>
            <a:r>
              <a:rPr lang="en-US" sz="1700" b="1" dirty="0">
                <a:solidFill>
                  <a:schemeClr val="accent6">
                    <a:lumMod val="50000"/>
                  </a:schemeClr>
                </a:solidFill>
                <a:latin typeface="Arial" panose="020B0604020202020204" pitchFamily="34" charset="0"/>
                <a:cs typeface="Arial" panose="020B0604020202020204" pitchFamily="34" charset="0"/>
              </a:rPr>
              <a:t>θ</a:t>
            </a:r>
            <a:r>
              <a:rPr lang="en-US" sz="1600" dirty="0">
                <a:solidFill>
                  <a:schemeClr val="accent6">
                    <a:lumMod val="50000"/>
                  </a:schemeClr>
                </a:solidFill>
                <a:latin typeface="Arial" panose="020B0604020202020204" pitchFamily="34" charset="0"/>
                <a:cs typeface="Arial" panose="020B0604020202020204" pitchFamily="34" charset="0"/>
              </a:rPr>
              <a:t> is the angle between a and b in the plane containing them (hence, it is between 0° and 180°)</a:t>
            </a:r>
          </a:p>
          <a:p>
            <a:pPr marL="285750" indent="-285750">
              <a:buFont typeface="Arial" panose="020B0604020202020204" pitchFamily="34" charset="0"/>
              <a:buChar char="•"/>
            </a:pPr>
            <a:r>
              <a:rPr lang="en-US" sz="1700" b="1" dirty="0">
                <a:solidFill>
                  <a:schemeClr val="accent6">
                    <a:lumMod val="50000"/>
                  </a:schemeClr>
                </a:solidFill>
                <a:latin typeface="Arial" panose="020B0604020202020204" pitchFamily="34" charset="0"/>
                <a:cs typeface="Arial" panose="020B0604020202020204" pitchFamily="34" charset="0"/>
              </a:rPr>
              <a:t>‖a‖ and ‖b‖ </a:t>
            </a:r>
            <a:r>
              <a:rPr lang="en-US" sz="1600" dirty="0">
                <a:solidFill>
                  <a:schemeClr val="accent6">
                    <a:lumMod val="50000"/>
                  </a:schemeClr>
                </a:solidFill>
                <a:latin typeface="Arial" panose="020B0604020202020204" pitchFamily="34" charset="0"/>
                <a:cs typeface="Arial" panose="020B0604020202020204" pitchFamily="34" charset="0"/>
              </a:rPr>
              <a:t>are the magnitudes of vectors a and b </a:t>
            </a:r>
          </a:p>
          <a:p>
            <a:pPr marL="285750" indent="-285750">
              <a:buFont typeface="Arial" panose="020B0604020202020204" pitchFamily="34" charset="0"/>
              <a:buChar char="•"/>
            </a:pPr>
            <a:r>
              <a:rPr lang="en-US" sz="1700" b="1" dirty="0">
                <a:solidFill>
                  <a:schemeClr val="accent6">
                    <a:lumMod val="50000"/>
                  </a:schemeClr>
                </a:solidFill>
                <a:latin typeface="Arial" panose="020B0604020202020204" pitchFamily="34" charset="0"/>
                <a:cs typeface="Arial" panose="020B0604020202020204" pitchFamily="34" charset="0"/>
              </a:rPr>
              <a:t>n</a:t>
            </a:r>
            <a:r>
              <a:rPr lang="en-US" sz="1600" dirty="0">
                <a:solidFill>
                  <a:schemeClr val="accent6">
                    <a:lumMod val="50000"/>
                  </a:schemeClr>
                </a:solidFill>
                <a:latin typeface="Arial" panose="020B0604020202020204" pitchFamily="34" charset="0"/>
                <a:cs typeface="Arial" panose="020B0604020202020204" pitchFamily="34" charset="0"/>
              </a:rPr>
              <a:t> is a unit vector perpendicular to the plane containing a and b, in the direction given by the right-hand rule (illustrated). </a:t>
            </a:r>
          </a:p>
          <a:p>
            <a:endParaRPr lang="en-US" sz="1600" dirty="0">
              <a:solidFill>
                <a:schemeClr val="accent6">
                  <a:lumMod val="50000"/>
                </a:schemeClr>
              </a:solidFill>
              <a:latin typeface="Arial" panose="020B0604020202020204" pitchFamily="34" charset="0"/>
              <a:cs typeface="Arial" panose="020B0604020202020204" pitchFamily="34" charset="0"/>
            </a:endParaRPr>
          </a:p>
          <a:p>
            <a:r>
              <a:rPr lang="en-US" sz="1600" dirty="0">
                <a:solidFill>
                  <a:schemeClr val="accent6">
                    <a:lumMod val="50000"/>
                  </a:schemeClr>
                </a:solidFill>
                <a:latin typeface="Arial" panose="020B0604020202020204" pitchFamily="34" charset="0"/>
                <a:cs typeface="Arial" panose="020B0604020202020204" pitchFamily="34" charset="0"/>
              </a:rPr>
              <a:t>     If the vectors a and b are parallel (i.e., the angle θ between them is either 0° or 180°), by the above formula, the cross product of a and b is the zero vector 0.</a:t>
            </a:r>
          </a:p>
        </p:txBody>
      </p:sp>
    </p:spTree>
    <p:extLst>
      <p:ext uri="{BB962C8B-B14F-4D97-AF65-F5344CB8AC3E}">
        <p14:creationId xmlns:p14="http://schemas.microsoft.com/office/powerpoint/2010/main" val="2011201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3200" dirty="0">
                <a:solidFill>
                  <a:schemeClr val="bg1"/>
                </a:solidFill>
                <a:latin typeface="Arial" panose="020B0604020202020204" pitchFamily="34" charset="0"/>
                <a:cs typeface="Arial" panose="020B0604020202020204" pitchFamily="34" charset="0"/>
              </a:rPr>
              <a:t>      III. Convex Hull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14</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pic>
        <p:nvPicPr>
          <p:cNvPr id="1028" name="Picture 4">
            <a:extLst>
              <a:ext uri="{FF2B5EF4-FFF2-40B4-BE49-F238E27FC236}">
                <a16:creationId xmlns:a16="http://schemas.microsoft.com/office/drawing/2014/main" id="{8B5F6A37-DF1F-42EB-9DEA-3C7075C97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352" y="1420813"/>
            <a:ext cx="234315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1CF4B49-94D0-4250-90CB-F3219DEDA71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91226" y="4013200"/>
            <a:ext cx="234315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66E4149-5C64-4F8A-B330-8B334BEAC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1" y="1529266"/>
            <a:ext cx="1524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477624-7A10-4311-9660-2FA8773F59F3}"/>
              </a:ext>
            </a:extLst>
          </p:cNvPr>
          <p:cNvSpPr txBox="1"/>
          <p:nvPr/>
        </p:nvSpPr>
        <p:spPr>
          <a:xfrm>
            <a:off x="838199" y="1531356"/>
            <a:ext cx="2390777" cy="2046714"/>
          </a:xfrm>
          <a:prstGeom prst="rect">
            <a:avLst/>
          </a:prstGeom>
          <a:noFill/>
        </p:spPr>
        <p:txBody>
          <a:bodyPr wrap="square" rtlCol="0">
            <a:spAutoFit/>
          </a:bodyPr>
          <a:lstStyle/>
          <a:p>
            <a:r>
              <a:rPr lang="en-US" sz="1500" b="1" dirty="0">
                <a:solidFill>
                  <a:schemeClr val="accent6">
                    <a:lumMod val="50000"/>
                  </a:schemeClr>
                </a:solidFill>
                <a:latin typeface="Arial" panose="020B0604020202020204" pitchFamily="34" charset="0"/>
                <a:cs typeface="Arial" panose="020B0604020202020204" pitchFamily="34" charset="0"/>
              </a:rPr>
              <a:t>A special case: </a:t>
            </a:r>
            <a:r>
              <a:rPr lang="en-US" sz="1400" dirty="0">
                <a:solidFill>
                  <a:schemeClr val="accent6">
                    <a:lumMod val="50000"/>
                  </a:schemeClr>
                </a:solidFill>
                <a:latin typeface="Arial" panose="020B0604020202020204" pitchFamily="34" charset="0"/>
                <a:cs typeface="Arial" panose="020B0604020202020204" pitchFamily="34" charset="0"/>
              </a:rPr>
              <a:t>As one can see, PAB and ABC are counterclockwise, but BCD is not. The algorithm detects this situation and discards previously chosen segments until the turn taken is counterclockwise (ABD in this case.)</a:t>
            </a:r>
          </a:p>
        </p:txBody>
      </p:sp>
    </p:spTree>
    <p:extLst>
      <p:ext uri="{BB962C8B-B14F-4D97-AF65-F5344CB8AC3E}">
        <p14:creationId xmlns:p14="http://schemas.microsoft.com/office/powerpoint/2010/main" val="3452264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3200" dirty="0">
                <a:solidFill>
                  <a:schemeClr val="bg1"/>
                </a:solidFill>
                <a:latin typeface="Arial" panose="020B0604020202020204" pitchFamily="34" charset="0"/>
                <a:cs typeface="Arial" panose="020B0604020202020204" pitchFamily="34" charset="0"/>
              </a:rPr>
              <a:t>      III. Convex Hull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15</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sp>
        <p:nvSpPr>
          <p:cNvPr id="3" name="TextBox 2">
            <a:extLst>
              <a:ext uri="{FF2B5EF4-FFF2-40B4-BE49-F238E27FC236}">
                <a16:creationId xmlns:a16="http://schemas.microsoft.com/office/drawing/2014/main" id="{D2790122-F372-435E-BD7F-0AC01BBFB48F}"/>
              </a:ext>
            </a:extLst>
          </p:cNvPr>
          <p:cNvSpPr txBox="1"/>
          <p:nvPr/>
        </p:nvSpPr>
        <p:spPr>
          <a:xfrm>
            <a:off x="838200" y="1576137"/>
            <a:ext cx="2743200" cy="400110"/>
          </a:xfrm>
          <a:prstGeom prst="rect">
            <a:avLst/>
          </a:prstGeom>
          <a:noFill/>
        </p:spPr>
        <p:txBody>
          <a:bodyPr wrap="square" rtlCol="0">
            <a:spAutoFit/>
          </a:bodyPr>
          <a:lstStyle/>
          <a:p>
            <a:r>
              <a:rPr lang="en-US" sz="2000" dirty="0">
                <a:solidFill>
                  <a:schemeClr val="accent6">
                    <a:lumMod val="50000"/>
                  </a:schemeClr>
                </a:solidFill>
                <a:latin typeface="Arial" panose="020B0604020202020204" pitchFamily="34" charset="0"/>
                <a:cs typeface="Arial" panose="020B0604020202020204" pitchFamily="34" charset="0"/>
              </a:rPr>
              <a:t>Python Libraries:</a:t>
            </a:r>
          </a:p>
        </p:txBody>
      </p:sp>
      <p:sp>
        <p:nvSpPr>
          <p:cNvPr id="8" name="TextBox 7">
            <a:extLst>
              <a:ext uri="{FF2B5EF4-FFF2-40B4-BE49-F238E27FC236}">
                <a16:creationId xmlns:a16="http://schemas.microsoft.com/office/drawing/2014/main" id="{6DA44C9F-48B8-4DD4-B4B2-46C0E9F39A4F}"/>
              </a:ext>
            </a:extLst>
          </p:cNvPr>
          <p:cNvSpPr txBox="1"/>
          <p:nvPr/>
        </p:nvSpPr>
        <p:spPr>
          <a:xfrm>
            <a:off x="838200" y="2106161"/>
            <a:ext cx="6154152" cy="1477328"/>
          </a:xfrm>
          <a:prstGeom prst="rect">
            <a:avLst/>
          </a:prstGeom>
          <a:noFill/>
        </p:spPr>
        <p:txBody>
          <a:bodyPr wrap="square">
            <a:spAutoFit/>
          </a:bodyPr>
          <a:lstStyle/>
          <a:p>
            <a:pPr algn="l"/>
            <a:r>
              <a:rPr lang="en-US" b="0" i="0" dirty="0">
                <a:solidFill>
                  <a:schemeClr val="accent6">
                    <a:lumMod val="50000"/>
                  </a:schemeClr>
                </a:solidFill>
                <a:effectLst/>
                <a:latin typeface="Arial" panose="020B0604020202020204" pitchFamily="34" charset="0"/>
                <a:cs typeface="Arial" panose="020B0604020202020204" pitchFamily="34" charset="0"/>
              </a:rPr>
              <a:t>Here are a few options for computing convex hulls in your projects.</a:t>
            </a:r>
          </a:p>
          <a:p>
            <a:pPr marL="285750" indent="-285750" algn="l">
              <a:buFont typeface="Arial" panose="020B0604020202020204" pitchFamily="34" charset="0"/>
              <a:buChar char="•"/>
            </a:pPr>
            <a:r>
              <a:rPr lang="en-US" b="0" i="0" u="sng" dirty="0">
                <a:solidFill>
                  <a:schemeClr val="accent6">
                    <a:lumMod val="50000"/>
                  </a:schemeClr>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SciPy</a:t>
            </a:r>
            <a:endParaRPr lang="en-US" b="0" i="0" u="sng" dirty="0">
              <a:solidFill>
                <a:schemeClr val="accent6">
                  <a:lumMod val="50000"/>
                </a:schemeClr>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sng" dirty="0">
                <a:solidFill>
                  <a:schemeClr val="accent6">
                    <a:lumMod val="50000"/>
                  </a:schemeClr>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 Scikit-image</a:t>
            </a:r>
            <a:endParaRPr lang="en-US" b="0" i="0" u="sng" dirty="0">
              <a:solidFill>
                <a:schemeClr val="accent6">
                  <a:lumMod val="50000"/>
                </a:schemeClr>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sng" dirty="0">
                <a:solidFill>
                  <a:schemeClr val="accent6">
                    <a:lumMod val="50000"/>
                  </a:schemeClr>
                </a:solidFill>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OpenCV</a:t>
            </a:r>
            <a:endParaRPr lang="en-US" b="0" i="0" u="sng" dirty="0">
              <a:solidFill>
                <a:schemeClr val="accent6">
                  <a:lumMod val="50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2534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3200" dirty="0">
                <a:solidFill>
                  <a:schemeClr val="bg1"/>
                </a:solidFill>
                <a:latin typeface="Arial" panose="020B0604020202020204" pitchFamily="34" charset="0"/>
                <a:cs typeface="Arial" panose="020B0604020202020204" pitchFamily="34" charset="0"/>
              </a:rPr>
              <a:t>      IV. References</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16</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sp>
        <p:nvSpPr>
          <p:cNvPr id="8" name="TextBox 7">
            <a:extLst>
              <a:ext uri="{FF2B5EF4-FFF2-40B4-BE49-F238E27FC236}">
                <a16:creationId xmlns:a16="http://schemas.microsoft.com/office/drawing/2014/main" id="{25F9079B-7445-45A3-8471-6496CF59A40F}"/>
              </a:ext>
            </a:extLst>
          </p:cNvPr>
          <p:cNvSpPr txBox="1"/>
          <p:nvPr/>
        </p:nvSpPr>
        <p:spPr>
          <a:xfrm>
            <a:off x="838199" y="1706374"/>
            <a:ext cx="10848975" cy="3508653"/>
          </a:xfrm>
          <a:prstGeom prst="rect">
            <a:avLst/>
          </a:prstGeom>
          <a:noFill/>
        </p:spPr>
        <p:txBody>
          <a:bodyPr wrap="square" rtlCol="0">
            <a:spAutoFit/>
          </a:bodyPr>
          <a:lstStyle/>
          <a:p>
            <a:pPr marL="400050" indent="-400050">
              <a:buFont typeface="+mj-lt"/>
              <a:buAutoNum type="romanUcPeriod"/>
            </a:pPr>
            <a:r>
              <a:rPr lang="en-US" sz="2000" dirty="0">
                <a:solidFill>
                  <a:schemeClr val="accent6">
                    <a:lumMod val="50000"/>
                  </a:schemeClr>
                </a:solidFill>
                <a:latin typeface="Arial" panose="020B0604020202020204" pitchFamily="34" charset="0"/>
                <a:cs typeface="Arial" panose="020B0604020202020204" pitchFamily="34" charset="0"/>
              </a:rPr>
              <a:t>Boundary extraction and Region filling algorithm</a:t>
            </a:r>
          </a:p>
          <a:p>
            <a:pPr marL="857250" lvl="1" indent="-400050">
              <a:buFont typeface="Wingdings" panose="05000000000000000000" pitchFamily="2" charset="2"/>
              <a:buChar char="v"/>
            </a:pPr>
            <a:r>
              <a:rPr lang="en-US" dirty="0">
                <a:latin typeface="Arial" panose="020B0604020202020204" pitchFamily="34" charset="0"/>
                <a:cs typeface="Arial" panose="020B0604020202020204" pitchFamily="34" charset="0"/>
                <a:hlinkClick r:id="rId2"/>
              </a:rPr>
              <a:t>https://www.youtube.com/watch?v=NTTVQYEG6XM&amp;t=109s&amp;ab_channel=KnowledgeAmplifier</a:t>
            </a:r>
            <a:endParaRPr lang="en-US" dirty="0">
              <a:latin typeface="Arial" panose="020B0604020202020204" pitchFamily="34" charset="0"/>
              <a:cs typeface="Arial" panose="020B0604020202020204" pitchFamily="34" charset="0"/>
            </a:endParaRPr>
          </a:p>
          <a:p>
            <a:pPr marL="857250" lvl="1" indent="-400050">
              <a:buFont typeface="Wingdings" panose="05000000000000000000" pitchFamily="2" charset="2"/>
              <a:buChar char="v"/>
            </a:pPr>
            <a:r>
              <a:rPr lang="en-US" dirty="0">
                <a:latin typeface="Arial" panose="020B0604020202020204" pitchFamily="34" charset="0"/>
                <a:cs typeface="Arial" panose="020B0604020202020204" pitchFamily="34" charset="0"/>
                <a:hlinkClick r:id="rId3"/>
              </a:rPr>
              <a:t>https://www.slideshare.net/daouddodo/chapter-9-morphological-image-processing-71788791</a:t>
            </a:r>
            <a:endParaRPr lang="en-US" dirty="0">
              <a:solidFill>
                <a:schemeClr val="accent6">
                  <a:lumMod val="50000"/>
                </a:schemeClr>
              </a:solidFill>
              <a:latin typeface="Arial" panose="020B0604020202020204" pitchFamily="34" charset="0"/>
              <a:cs typeface="Arial" panose="020B0604020202020204" pitchFamily="34" charset="0"/>
            </a:endParaRPr>
          </a:p>
          <a:p>
            <a:pPr marL="400050" indent="-400050">
              <a:buFont typeface="+mj-lt"/>
              <a:buAutoNum type="romanUcPeriod"/>
            </a:pPr>
            <a:r>
              <a:rPr lang="en-US" sz="2000" dirty="0">
                <a:solidFill>
                  <a:schemeClr val="accent6">
                    <a:lumMod val="50000"/>
                  </a:schemeClr>
                </a:solidFill>
                <a:latin typeface="Arial" panose="020B0604020202020204" pitchFamily="34" charset="0"/>
                <a:cs typeface="Arial" panose="020B0604020202020204" pitchFamily="34" charset="0"/>
              </a:rPr>
              <a:t>Connected Components algorithm</a:t>
            </a:r>
          </a:p>
          <a:p>
            <a:pPr marL="857250" lvl="1" indent="-400050">
              <a:buFont typeface="Wingdings" panose="05000000000000000000" pitchFamily="2" charset="2"/>
              <a:buChar char="v"/>
            </a:pPr>
            <a:r>
              <a:rPr lang="en-US" dirty="0">
                <a:solidFill>
                  <a:schemeClr val="accent6">
                    <a:lumMod val="50000"/>
                  </a:schemeClr>
                </a:solidFill>
                <a:latin typeface="Arial" panose="020B0604020202020204" pitchFamily="34" charset="0"/>
                <a:cs typeface="Arial" panose="020B0604020202020204" pitchFamily="34" charset="0"/>
                <a:hlinkClick r:id="rId4"/>
              </a:rPr>
              <a:t>https://en.wikipedia.org/wiki/Connected-component_labeling</a:t>
            </a:r>
            <a:endParaRPr lang="en-US" dirty="0">
              <a:solidFill>
                <a:schemeClr val="accent6">
                  <a:lumMod val="50000"/>
                </a:schemeClr>
              </a:solidFill>
              <a:latin typeface="Arial" panose="020B0604020202020204" pitchFamily="34" charset="0"/>
              <a:cs typeface="Arial" panose="020B0604020202020204" pitchFamily="34" charset="0"/>
            </a:endParaRPr>
          </a:p>
          <a:p>
            <a:pPr marL="400050" indent="-400050">
              <a:buFont typeface="+mj-lt"/>
              <a:buAutoNum type="romanUcPeriod"/>
            </a:pPr>
            <a:r>
              <a:rPr lang="en-US" sz="2000" dirty="0">
                <a:solidFill>
                  <a:schemeClr val="accent6">
                    <a:lumMod val="50000"/>
                  </a:schemeClr>
                </a:solidFill>
                <a:latin typeface="Arial" panose="020B0604020202020204" pitchFamily="34" charset="0"/>
                <a:cs typeface="Arial" panose="020B0604020202020204" pitchFamily="34" charset="0"/>
              </a:rPr>
              <a:t>Convex Hull algorithm</a:t>
            </a:r>
          </a:p>
          <a:p>
            <a:pPr marL="857250" lvl="1" indent="-400050">
              <a:buFont typeface="Wingdings" panose="05000000000000000000" pitchFamily="2" charset="2"/>
              <a:buChar char="v"/>
            </a:pPr>
            <a:r>
              <a:rPr lang="en-US" dirty="0">
                <a:solidFill>
                  <a:schemeClr val="accent6">
                    <a:lumMod val="50000"/>
                  </a:schemeClr>
                </a:solidFill>
                <a:latin typeface="Arial" panose="020B0604020202020204" pitchFamily="34" charset="0"/>
                <a:cs typeface="Arial" panose="020B0604020202020204" pitchFamily="34" charset="0"/>
                <a:hlinkClick r:id="rId5"/>
              </a:rPr>
              <a:t>https://en.wikipedia.org/wiki/Gift_wrapping_algorithm</a:t>
            </a:r>
            <a:endParaRPr lang="en-US" dirty="0">
              <a:solidFill>
                <a:schemeClr val="accent6">
                  <a:lumMod val="50000"/>
                </a:schemeClr>
              </a:solidFill>
              <a:latin typeface="Arial" panose="020B0604020202020204" pitchFamily="34" charset="0"/>
              <a:cs typeface="Arial" panose="020B0604020202020204" pitchFamily="34" charset="0"/>
            </a:endParaRPr>
          </a:p>
          <a:p>
            <a:pPr marL="857250" lvl="1" indent="-400050">
              <a:buFont typeface="Wingdings" panose="05000000000000000000" pitchFamily="2" charset="2"/>
              <a:buChar char="v"/>
            </a:pPr>
            <a:r>
              <a:rPr lang="en-US" dirty="0">
                <a:solidFill>
                  <a:schemeClr val="accent6">
                    <a:lumMod val="50000"/>
                  </a:schemeClr>
                </a:solidFill>
                <a:latin typeface="Arial" panose="020B0604020202020204" pitchFamily="34" charset="0"/>
                <a:cs typeface="Arial" panose="020B0604020202020204" pitchFamily="34" charset="0"/>
                <a:hlinkClick r:id="rId6"/>
              </a:rPr>
              <a:t>https://brilliant.org/wiki/convex-hull/#:~:text=A%20few%20of%20the%20applications,often%20used%20to%20plan%20paths</a:t>
            </a:r>
            <a:r>
              <a:rPr lang="en-US" dirty="0">
                <a:solidFill>
                  <a:schemeClr val="accent6">
                    <a:lumMod val="50000"/>
                  </a:schemeClr>
                </a:solidFill>
                <a:latin typeface="Arial" panose="020B0604020202020204" pitchFamily="34" charset="0"/>
                <a:cs typeface="Arial" panose="020B0604020202020204" pitchFamily="34" charset="0"/>
              </a:rPr>
              <a:t>.</a:t>
            </a:r>
          </a:p>
          <a:p>
            <a:pPr marL="857250" lvl="1" indent="-400050">
              <a:buFont typeface="Wingdings" panose="05000000000000000000" pitchFamily="2" charset="2"/>
              <a:buChar char="v"/>
            </a:pPr>
            <a:r>
              <a:rPr lang="en-US" dirty="0">
                <a:solidFill>
                  <a:schemeClr val="accent6">
                    <a:lumMod val="50000"/>
                  </a:schemeClr>
                </a:solidFill>
                <a:latin typeface="Arial" panose="020B0604020202020204" pitchFamily="34" charset="0"/>
                <a:cs typeface="Arial" panose="020B0604020202020204" pitchFamily="34" charset="0"/>
                <a:hlinkClick r:id="rId7"/>
              </a:rPr>
              <a:t>https://en.wikipedia.org/wiki/Graham_scan</a:t>
            </a:r>
            <a:endParaRPr lang="en-US" dirty="0">
              <a:solidFill>
                <a:schemeClr val="accent6">
                  <a:lumMod val="50000"/>
                </a:schemeClr>
              </a:solidFill>
              <a:latin typeface="Arial" panose="020B0604020202020204" pitchFamily="34" charset="0"/>
              <a:cs typeface="Arial" panose="020B0604020202020204" pitchFamily="34" charset="0"/>
            </a:endParaRPr>
          </a:p>
          <a:p>
            <a:pPr marL="857250" lvl="1" indent="-400050">
              <a:buFont typeface="Wingdings" panose="05000000000000000000" pitchFamily="2" charset="2"/>
              <a:buChar char="v"/>
            </a:pPr>
            <a:endParaRPr lang="en-US" dirty="0">
              <a:solidFill>
                <a:schemeClr val="accent6">
                  <a:lumMod val="50000"/>
                </a:schemeClr>
              </a:solidFill>
              <a:latin typeface="Arial" panose="020B0604020202020204" pitchFamily="34" charset="0"/>
              <a:cs typeface="Arial" panose="020B0604020202020204" pitchFamily="34" charset="0"/>
            </a:endParaRPr>
          </a:p>
          <a:p>
            <a:pPr marL="857250" lvl="1" indent="-400050">
              <a:buFont typeface="Wingdings" panose="05000000000000000000" pitchFamily="2" charset="2"/>
              <a:buChar char="v"/>
            </a:pPr>
            <a:endParaRPr lang="en-US"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2800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2912269"/>
            <a:ext cx="12192000" cy="1033462"/>
          </a:xfrm>
          <a:solidFill>
            <a:srgbClr val="C00000"/>
          </a:solidFill>
          <a:ln>
            <a:noFill/>
          </a:ln>
          <a:effectLst>
            <a:outerShdw blurRad="57150" dist="19050" dir="5400000" algn="ctr" rotWithShape="0">
              <a:srgbClr val="000000">
                <a:alpha val="41000"/>
              </a:srgbClr>
            </a:outerShdw>
          </a:effectLst>
        </p:spPr>
        <p:style>
          <a:lnRef idx="0">
            <a:schemeClr val="dk1"/>
          </a:lnRef>
          <a:fillRef idx="3">
            <a:schemeClr val="dk1"/>
          </a:fillRef>
          <a:effectRef idx="3">
            <a:schemeClr val="dk1"/>
          </a:effectRef>
          <a:fontRef idx="minor">
            <a:schemeClr val="lt1"/>
          </a:fontRef>
        </p:style>
        <p:txBody>
          <a:bodyPr>
            <a:normAutofit/>
          </a:bodyPr>
          <a:lstStyle/>
          <a:p>
            <a:pPr algn="ctr"/>
            <a:r>
              <a:rPr lang="en-US" sz="3200" dirty="0">
                <a:solidFill>
                  <a:schemeClr val="bg1"/>
                </a:solidFill>
                <a:latin typeface="Arial" panose="020B0604020202020204" pitchFamily="34" charset="0"/>
                <a:cs typeface="Arial" panose="020B0604020202020204" pitchFamily="34" charset="0"/>
              </a:rPr>
              <a:t>V. Practice Code</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17</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spTree>
    <p:extLst>
      <p:ext uri="{BB962C8B-B14F-4D97-AF65-F5344CB8AC3E}">
        <p14:creationId xmlns:p14="http://schemas.microsoft.com/office/powerpoint/2010/main" val="2118888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654511AD-0A1F-4C8A-8247-40B485FDE4EF}"/>
              </a:ext>
            </a:extLst>
          </p:cNvPr>
          <p:cNvSpPr>
            <a:spLocks noGrp="1"/>
          </p:cNvSpPr>
          <p:nvPr>
            <p:ph type="title"/>
          </p:nvPr>
        </p:nvSpPr>
        <p:spPr>
          <a:xfrm>
            <a:off x="0" y="717805"/>
            <a:ext cx="12202731" cy="1247955"/>
          </a:xfrm>
          <a:solidFill>
            <a:schemeClr val="accent1">
              <a:lumMod val="50000"/>
            </a:schemeClr>
          </a:solidFill>
        </p:spPr>
        <p:txBody>
          <a:bodyPr vert="horz" lIns="91440" tIns="45720" rIns="91440" bIns="45720" rtlCol="0" anchor="ctr">
            <a:normAutofit/>
          </a:bodyPr>
          <a:lstStyle/>
          <a:p>
            <a:pPr algn="ctr"/>
            <a:r>
              <a:rPr lang="en-US" sz="7200" kern="1200" dirty="0">
                <a:solidFill>
                  <a:schemeClr val="bg1"/>
                </a:solidFill>
                <a:latin typeface="Palatino Linotype" panose="02040502050505030304" pitchFamily="18" charset="0"/>
              </a:rPr>
              <a:t>Thank you for listening</a:t>
            </a:r>
          </a:p>
        </p:txBody>
      </p:sp>
      <p:pic>
        <p:nvPicPr>
          <p:cNvPr id="7" name="Picture 5" descr="A person sitting at a table&#10;&#10;Description automatically generated">
            <a:extLst>
              <a:ext uri="{FF2B5EF4-FFF2-40B4-BE49-F238E27FC236}">
                <a16:creationId xmlns:a16="http://schemas.microsoft.com/office/drawing/2014/main" id="{B34D6958-4DFC-41D6-BB58-6E75140D3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837" y="2232991"/>
            <a:ext cx="7055126" cy="4454801"/>
          </a:xfrm>
          <a:prstGeom prst="rect">
            <a:avLst/>
          </a:prstGeom>
          <a:ln>
            <a:solidFill>
              <a:schemeClr val="tx1"/>
            </a:solidFill>
          </a:ln>
        </p:spPr>
      </p:pic>
      <p:sp>
        <p:nvSpPr>
          <p:cNvPr id="10" name="Chỗ dành sẵn cho Số hiệu Bản chiếu 9">
            <a:extLst>
              <a:ext uri="{FF2B5EF4-FFF2-40B4-BE49-F238E27FC236}">
                <a16:creationId xmlns:a16="http://schemas.microsoft.com/office/drawing/2014/main" id="{A388E948-C425-4CD5-B992-43E7ADE02BEA}"/>
              </a:ext>
            </a:extLst>
          </p:cNvPr>
          <p:cNvSpPr>
            <a:spLocks noGrp="1"/>
          </p:cNvSpPr>
          <p:nvPr>
            <p:ph type="sldNum" sz="quarter" idx="12"/>
          </p:nvPr>
        </p:nvSpPr>
        <p:spPr/>
        <p:txBody>
          <a:bodyPr/>
          <a:lstStyle/>
          <a:p>
            <a:fld id="{7E9BD46C-7576-4AE9-ACAA-2220782BB370}" type="slidenum">
              <a:rPr lang="en-US" smtClean="0"/>
              <a:pPr/>
              <a:t>18</a:t>
            </a:fld>
            <a:endParaRPr lang="en-US"/>
          </a:p>
        </p:txBody>
      </p:sp>
      <p:sp>
        <p:nvSpPr>
          <p:cNvPr id="11" name="Chỗ dành sẵn cho Ngày tháng 10">
            <a:extLst>
              <a:ext uri="{FF2B5EF4-FFF2-40B4-BE49-F238E27FC236}">
                <a16:creationId xmlns:a16="http://schemas.microsoft.com/office/drawing/2014/main" id="{17AD0B03-B12E-4071-A6CA-EEBFF0F97FE3}"/>
              </a:ext>
            </a:extLst>
          </p:cNvPr>
          <p:cNvSpPr>
            <a:spLocks noGrp="1"/>
          </p:cNvSpPr>
          <p:nvPr>
            <p:ph type="dt" sz="half" idx="10"/>
          </p:nvPr>
        </p:nvSpPr>
        <p:spPr/>
        <p:txBody>
          <a:bodyPr/>
          <a:lstStyle/>
          <a:p>
            <a:fld id="{9CAAA41C-A231-4441-8BC6-CE6D0E8522B6}" type="datetime1">
              <a:rPr lang="en-US" smtClean="0"/>
              <a:t>5/10/2021</a:t>
            </a:fld>
            <a:endParaRPr lang="en-US"/>
          </a:p>
        </p:txBody>
      </p:sp>
    </p:spTree>
    <p:extLst>
      <p:ext uri="{BB962C8B-B14F-4D97-AF65-F5344CB8AC3E}">
        <p14:creationId xmlns:p14="http://schemas.microsoft.com/office/powerpoint/2010/main" val="607421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4000" dirty="0">
                <a:solidFill>
                  <a:schemeClr val="bg1"/>
                </a:solidFill>
                <a:latin typeface="Palatino Linotype" panose="02040502050505030304" pitchFamily="18" charset="0"/>
              </a:rPr>
              <a:t>      </a:t>
            </a:r>
            <a:r>
              <a:rPr lang="en-US" sz="4000" b="1" dirty="0">
                <a:solidFill>
                  <a:schemeClr val="bg1"/>
                </a:solidFill>
                <a:latin typeface="Palatino Linotype" panose="02040502050505030304" pitchFamily="18" charset="0"/>
              </a:rPr>
              <a:t>Outline</a:t>
            </a: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2</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sp>
        <p:nvSpPr>
          <p:cNvPr id="8" name="TextBox 7">
            <a:extLst>
              <a:ext uri="{FF2B5EF4-FFF2-40B4-BE49-F238E27FC236}">
                <a16:creationId xmlns:a16="http://schemas.microsoft.com/office/drawing/2014/main" id="{A0204A37-7BD7-479B-83C4-9214B9F94867}"/>
              </a:ext>
            </a:extLst>
          </p:cNvPr>
          <p:cNvSpPr txBox="1"/>
          <p:nvPr/>
        </p:nvSpPr>
        <p:spPr>
          <a:xfrm>
            <a:off x="838200" y="1690062"/>
            <a:ext cx="6877050" cy="3293209"/>
          </a:xfrm>
          <a:prstGeom prst="rect">
            <a:avLst/>
          </a:prstGeom>
          <a:noFill/>
        </p:spPr>
        <p:txBody>
          <a:bodyPr wrap="square" rtlCol="0">
            <a:spAutoFit/>
          </a:bodyPr>
          <a:lstStyle/>
          <a:p>
            <a:pPr marL="400050" indent="-400050">
              <a:buFont typeface="+mj-lt"/>
              <a:buAutoNum type="romanUcPeriod"/>
            </a:pPr>
            <a:r>
              <a:rPr lang="en-US" sz="2000" dirty="0">
                <a:solidFill>
                  <a:schemeClr val="accent6">
                    <a:lumMod val="50000"/>
                  </a:schemeClr>
                </a:solidFill>
                <a:latin typeface="Arial" panose="020B0604020202020204" pitchFamily="34" charset="0"/>
                <a:cs typeface="Arial" panose="020B0604020202020204" pitchFamily="34" charset="0"/>
              </a:rPr>
              <a:t>Boundary extraction and Region filling algorithm</a:t>
            </a:r>
            <a:endParaRPr lang="en-US" dirty="0">
              <a:solidFill>
                <a:schemeClr val="accent6">
                  <a:lumMod val="50000"/>
                </a:schemeClr>
              </a:solidFill>
              <a:latin typeface="Arial" panose="020B0604020202020204" pitchFamily="34" charset="0"/>
              <a:cs typeface="Arial" panose="020B0604020202020204" pitchFamily="34" charset="0"/>
            </a:endParaRPr>
          </a:p>
          <a:p>
            <a:pPr marL="857250" lvl="1" indent="-400050">
              <a:buFont typeface="+mj-lt"/>
              <a:buAutoNum type="alphaLcPeriod"/>
            </a:pPr>
            <a:r>
              <a:rPr lang="en-US" dirty="0">
                <a:solidFill>
                  <a:schemeClr val="accent6">
                    <a:lumMod val="50000"/>
                  </a:schemeClr>
                </a:solidFill>
                <a:latin typeface="Arial" panose="020B0604020202020204" pitchFamily="34" charset="0"/>
                <a:cs typeface="Arial" panose="020B0604020202020204" pitchFamily="34" charset="0"/>
              </a:rPr>
              <a:t>Applications</a:t>
            </a:r>
          </a:p>
          <a:p>
            <a:pPr marL="857250" lvl="1" indent="-400050">
              <a:buFont typeface="+mj-lt"/>
              <a:buAutoNum type="alphaLcPeriod"/>
            </a:pPr>
            <a:r>
              <a:rPr lang="en-US" dirty="0">
                <a:solidFill>
                  <a:schemeClr val="accent6">
                    <a:lumMod val="50000"/>
                  </a:schemeClr>
                </a:solidFill>
                <a:latin typeface="Arial" panose="020B0604020202020204" pitchFamily="34" charset="0"/>
                <a:cs typeface="Arial" panose="020B0604020202020204" pitchFamily="34" charset="0"/>
              </a:rPr>
              <a:t>Theoretical basic</a:t>
            </a:r>
          </a:p>
          <a:p>
            <a:pPr marL="400050" indent="-400050">
              <a:buFont typeface="+mj-lt"/>
              <a:buAutoNum type="romanUcPeriod"/>
            </a:pPr>
            <a:r>
              <a:rPr lang="en-US" sz="2000" dirty="0">
                <a:solidFill>
                  <a:schemeClr val="accent6">
                    <a:lumMod val="50000"/>
                  </a:schemeClr>
                </a:solidFill>
                <a:latin typeface="Arial" panose="020B0604020202020204" pitchFamily="34" charset="0"/>
                <a:cs typeface="Arial" panose="020B0604020202020204" pitchFamily="34" charset="0"/>
              </a:rPr>
              <a:t>Connected Components algorithm</a:t>
            </a:r>
          </a:p>
          <a:p>
            <a:pPr marL="857250" lvl="1" indent="-400050">
              <a:buFont typeface="+mj-lt"/>
              <a:buAutoNum type="alphaLcPeriod"/>
            </a:pPr>
            <a:r>
              <a:rPr lang="en-US" dirty="0">
                <a:solidFill>
                  <a:schemeClr val="accent6">
                    <a:lumMod val="50000"/>
                  </a:schemeClr>
                </a:solidFill>
                <a:latin typeface="Arial" panose="020B0604020202020204" pitchFamily="34" charset="0"/>
                <a:cs typeface="Arial" panose="020B0604020202020204" pitchFamily="34" charset="0"/>
              </a:rPr>
              <a:t>Applications</a:t>
            </a:r>
          </a:p>
          <a:p>
            <a:pPr marL="857250" lvl="1" indent="-400050">
              <a:buFont typeface="+mj-lt"/>
              <a:buAutoNum type="alphaLcPeriod"/>
            </a:pPr>
            <a:r>
              <a:rPr lang="en-US" dirty="0">
                <a:solidFill>
                  <a:schemeClr val="accent6">
                    <a:lumMod val="50000"/>
                  </a:schemeClr>
                </a:solidFill>
                <a:latin typeface="Arial" panose="020B0604020202020204" pitchFamily="34" charset="0"/>
                <a:cs typeface="Arial" panose="020B0604020202020204" pitchFamily="34" charset="0"/>
              </a:rPr>
              <a:t>Theoretical basic</a:t>
            </a:r>
          </a:p>
          <a:p>
            <a:pPr marL="400050" indent="-400050">
              <a:buFont typeface="+mj-lt"/>
              <a:buAutoNum type="romanUcPeriod"/>
            </a:pPr>
            <a:r>
              <a:rPr lang="en-US" sz="2000" dirty="0">
                <a:solidFill>
                  <a:schemeClr val="accent6">
                    <a:lumMod val="50000"/>
                  </a:schemeClr>
                </a:solidFill>
                <a:latin typeface="Arial" panose="020B0604020202020204" pitchFamily="34" charset="0"/>
                <a:cs typeface="Arial" panose="020B0604020202020204" pitchFamily="34" charset="0"/>
              </a:rPr>
              <a:t>Convex Hull algorithm</a:t>
            </a:r>
          </a:p>
          <a:p>
            <a:pPr marL="857250" lvl="1" indent="-400050">
              <a:buFont typeface="+mj-lt"/>
              <a:buAutoNum type="alphaLcPeriod"/>
            </a:pPr>
            <a:r>
              <a:rPr lang="en-US" dirty="0">
                <a:solidFill>
                  <a:schemeClr val="accent6">
                    <a:lumMod val="50000"/>
                  </a:schemeClr>
                </a:solidFill>
                <a:latin typeface="Arial" panose="020B0604020202020204" pitchFamily="34" charset="0"/>
                <a:cs typeface="Arial" panose="020B0604020202020204" pitchFamily="34" charset="0"/>
              </a:rPr>
              <a:t>Applications</a:t>
            </a:r>
          </a:p>
          <a:p>
            <a:pPr marL="857250" lvl="1" indent="-400050">
              <a:buFont typeface="+mj-lt"/>
              <a:buAutoNum type="alphaLcPeriod"/>
            </a:pPr>
            <a:r>
              <a:rPr lang="en-US" dirty="0">
                <a:solidFill>
                  <a:schemeClr val="accent6">
                    <a:lumMod val="50000"/>
                  </a:schemeClr>
                </a:solidFill>
                <a:latin typeface="Arial" panose="020B0604020202020204" pitchFamily="34" charset="0"/>
                <a:cs typeface="Arial" panose="020B0604020202020204" pitchFamily="34" charset="0"/>
              </a:rPr>
              <a:t>Theoretical basic</a:t>
            </a:r>
            <a:endParaRPr lang="en-US" sz="2000" dirty="0">
              <a:solidFill>
                <a:schemeClr val="accent6">
                  <a:lumMod val="50000"/>
                </a:schemeClr>
              </a:solidFill>
              <a:latin typeface="Arial" panose="020B0604020202020204" pitchFamily="34" charset="0"/>
              <a:cs typeface="Arial" panose="020B0604020202020204" pitchFamily="34" charset="0"/>
            </a:endParaRPr>
          </a:p>
          <a:p>
            <a:pPr marL="400050" indent="-400050">
              <a:buFont typeface="+mj-lt"/>
              <a:buAutoNum type="romanUcPeriod"/>
            </a:pPr>
            <a:r>
              <a:rPr lang="en-US" sz="2000" dirty="0">
                <a:solidFill>
                  <a:schemeClr val="accent6">
                    <a:lumMod val="50000"/>
                  </a:schemeClr>
                </a:solidFill>
                <a:latin typeface="Arial" panose="020B0604020202020204" pitchFamily="34" charset="0"/>
                <a:cs typeface="Arial" panose="020B0604020202020204" pitchFamily="34" charset="0"/>
              </a:rPr>
              <a:t>References</a:t>
            </a:r>
          </a:p>
          <a:p>
            <a:pPr marL="400050" indent="-400050">
              <a:buFont typeface="+mj-lt"/>
              <a:buAutoNum type="romanUcPeriod"/>
            </a:pPr>
            <a:r>
              <a:rPr lang="en-US" sz="2000" dirty="0">
                <a:solidFill>
                  <a:schemeClr val="accent6">
                    <a:lumMod val="50000"/>
                  </a:schemeClr>
                </a:solidFill>
                <a:latin typeface="Arial" panose="020B0604020202020204" pitchFamily="34" charset="0"/>
                <a:cs typeface="Arial" panose="020B0604020202020204" pitchFamily="34" charset="0"/>
              </a:rPr>
              <a:t>Practice code</a:t>
            </a:r>
          </a:p>
        </p:txBody>
      </p:sp>
    </p:spTree>
    <p:extLst>
      <p:ext uri="{BB962C8B-B14F-4D97-AF65-F5344CB8AC3E}">
        <p14:creationId xmlns:p14="http://schemas.microsoft.com/office/powerpoint/2010/main" val="367940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2912269"/>
            <a:ext cx="12192000" cy="1033462"/>
          </a:xfrm>
          <a:solidFill>
            <a:schemeClr val="accent6">
              <a:lumMod val="50000"/>
            </a:schemeClr>
          </a:solidFill>
        </p:spPr>
        <p:style>
          <a:lnRef idx="0">
            <a:schemeClr val="dk1"/>
          </a:lnRef>
          <a:fillRef idx="3">
            <a:schemeClr val="dk1"/>
          </a:fillRef>
          <a:effectRef idx="3">
            <a:schemeClr val="dk1"/>
          </a:effectRef>
          <a:fontRef idx="minor">
            <a:schemeClr val="lt1"/>
          </a:fontRef>
        </p:style>
        <p:txBody>
          <a:bodyPr>
            <a:normAutofit/>
          </a:bodyPr>
          <a:lstStyle/>
          <a:p>
            <a:pPr algn="ctr"/>
            <a:r>
              <a:rPr lang="en-US" sz="3200" dirty="0">
                <a:solidFill>
                  <a:schemeClr val="bg1"/>
                </a:solidFill>
                <a:latin typeface="Arial" panose="020B0604020202020204" pitchFamily="34" charset="0"/>
                <a:cs typeface="Arial" panose="020B0604020202020204" pitchFamily="34" charset="0"/>
              </a:rPr>
              <a:t>      I. Boundary Extraction and Region Filling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3</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spTree>
    <p:extLst>
      <p:ext uri="{BB962C8B-B14F-4D97-AF65-F5344CB8AC3E}">
        <p14:creationId xmlns:p14="http://schemas.microsoft.com/office/powerpoint/2010/main" val="333585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3200" dirty="0">
                <a:solidFill>
                  <a:schemeClr val="bg1"/>
                </a:solidFill>
                <a:latin typeface="Arial" panose="020B0604020202020204" pitchFamily="34" charset="0"/>
                <a:cs typeface="Arial" panose="020B0604020202020204" pitchFamily="34" charset="0"/>
              </a:rPr>
              <a:t>      I. Boundary Extraction and Region Filling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4</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graphicFrame>
        <p:nvGraphicFramePr>
          <p:cNvPr id="4" name="Table 4">
            <a:extLst>
              <a:ext uri="{FF2B5EF4-FFF2-40B4-BE49-F238E27FC236}">
                <a16:creationId xmlns:a16="http://schemas.microsoft.com/office/drawing/2014/main" id="{B4EDAF8D-7395-4119-9826-2DF2E298818D}"/>
              </a:ext>
            </a:extLst>
          </p:cNvPr>
          <p:cNvGraphicFramePr>
            <a:graphicFrameLocks noGrp="1"/>
          </p:cNvGraphicFramePr>
          <p:nvPr>
            <p:extLst>
              <p:ext uri="{D42A27DB-BD31-4B8C-83A1-F6EECF244321}">
                <p14:modId xmlns:p14="http://schemas.microsoft.com/office/powerpoint/2010/main" val="1678547110"/>
              </p:ext>
            </p:extLst>
          </p:nvPr>
        </p:nvGraphicFramePr>
        <p:xfrm>
          <a:off x="838200" y="1567717"/>
          <a:ext cx="10309226" cy="365760"/>
        </p:xfrm>
        <a:graphic>
          <a:graphicData uri="http://schemas.openxmlformats.org/drawingml/2006/table">
            <a:tbl>
              <a:tblPr firstRow="1" bandRow="1">
                <a:tableStyleId>{F5AB1C69-6EDB-4FF4-983F-18BD219EF322}</a:tableStyleId>
              </a:tblPr>
              <a:tblGrid>
                <a:gridCol w="5154613">
                  <a:extLst>
                    <a:ext uri="{9D8B030D-6E8A-4147-A177-3AD203B41FA5}">
                      <a16:colId xmlns:a16="http://schemas.microsoft.com/office/drawing/2014/main" val="575961307"/>
                    </a:ext>
                  </a:extLst>
                </a:gridCol>
                <a:gridCol w="5154613">
                  <a:extLst>
                    <a:ext uri="{9D8B030D-6E8A-4147-A177-3AD203B41FA5}">
                      <a16:colId xmlns:a16="http://schemas.microsoft.com/office/drawing/2014/main" val="2147449542"/>
                    </a:ext>
                  </a:extLst>
                </a:gridCol>
              </a:tblGrid>
              <a:tr h="365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6">
                              <a:lumMod val="50000"/>
                            </a:schemeClr>
                          </a:solidFill>
                          <a:latin typeface="Arial" panose="020B0604020202020204" pitchFamily="34" charset="0"/>
                          <a:cs typeface="Arial" panose="020B0604020202020204" pitchFamily="34" charset="0"/>
                        </a:rPr>
                        <a:t>Boundary Extraction Algorithm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6">
                              <a:lumMod val="50000"/>
                            </a:schemeClr>
                          </a:solidFill>
                          <a:latin typeface="Arial" panose="020B0604020202020204" pitchFamily="34" charset="0"/>
                          <a:cs typeface="Arial" panose="020B0604020202020204" pitchFamily="34" charset="0"/>
                        </a:rPr>
                        <a:t>Region Filling Algorithm</a:t>
                      </a:r>
                      <a:endParaRPr lang="en-US" sz="1800" dirty="0"/>
                    </a:p>
                  </a:txBody>
                  <a:tcPr/>
                </a:tc>
                <a:extLst>
                  <a:ext uri="{0D108BD9-81ED-4DB2-BD59-A6C34878D82A}">
                    <a16:rowId xmlns:a16="http://schemas.microsoft.com/office/drawing/2014/main" val="4292404319"/>
                  </a:ext>
                </a:extLst>
              </a:tr>
            </a:tbl>
          </a:graphicData>
        </a:graphic>
      </p:graphicFrame>
      <p:cxnSp>
        <p:nvCxnSpPr>
          <p:cNvPr id="10" name="Straight Connector 9">
            <a:extLst>
              <a:ext uri="{FF2B5EF4-FFF2-40B4-BE49-F238E27FC236}">
                <a16:creationId xmlns:a16="http://schemas.microsoft.com/office/drawing/2014/main" id="{B55852E4-84F3-493A-8334-B43E44D6B8BF}"/>
              </a:ext>
            </a:extLst>
          </p:cNvPr>
          <p:cNvCxnSpPr>
            <a:cxnSpLocks/>
          </p:cNvCxnSpPr>
          <p:nvPr/>
        </p:nvCxnSpPr>
        <p:spPr>
          <a:xfrm>
            <a:off x="6000750" y="1314450"/>
            <a:ext cx="0" cy="5167312"/>
          </a:xfrm>
          <a:prstGeom prst="line">
            <a:avLst/>
          </a:prstGeom>
          <a:ln w="603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Boundary extraction in image processing">
            <a:extLst>
              <a:ext uri="{FF2B5EF4-FFF2-40B4-BE49-F238E27FC236}">
                <a16:creationId xmlns:a16="http://schemas.microsoft.com/office/drawing/2014/main" id="{61B56A52-6FF0-4AC7-809E-1C5FB5056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909" y="2603474"/>
            <a:ext cx="4603132" cy="25892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ling holes in an image using OpenCV ( Python / C++ ) | Learn OpenCV">
            <a:extLst>
              <a:ext uri="{FF2B5EF4-FFF2-40B4-BE49-F238E27FC236}">
                <a16:creationId xmlns:a16="http://schemas.microsoft.com/office/drawing/2014/main" id="{F1290EA2-ED30-45AC-B667-8DF8C5D7B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1" y="3078906"/>
            <a:ext cx="4998505" cy="16383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473B1A-8FD8-4EF1-8D12-C1610608E6EA}"/>
              </a:ext>
            </a:extLst>
          </p:cNvPr>
          <p:cNvSpPr txBox="1"/>
          <p:nvPr/>
        </p:nvSpPr>
        <p:spPr>
          <a:xfrm>
            <a:off x="838200" y="1786634"/>
            <a:ext cx="3019425" cy="400110"/>
          </a:xfrm>
          <a:prstGeom prst="rect">
            <a:avLst/>
          </a:prstGeom>
          <a:noFill/>
        </p:spPr>
        <p:txBody>
          <a:bodyPr wrap="square" rtlCol="0">
            <a:spAutoFit/>
          </a:bodyPr>
          <a:lstStyle/>
          <a:p>
            <a:r>
              <a:rPr lang="en-US" sz="2000" b="1" dirty="0" err="1">
                <a:solidFill>
                  <a:schemeClr val="accent6">
                    <a:lumMod val="50000"/>
                  </a:schemeClr>
                </a:solidFill>
                <a:latin typeface="Arial" panose="020B0604020202020204" pitchFamily="34" charset="0"/>
                <a:cs typeface="Arial" panose="020B0604020202020204" pitchFamily="34" charset="0"/>
              </a:rPr>
              <a:t>I.a</a:t>
            </a:r>
            <a:r>
              <a:rPr lang="en-US" sz="2000" b="1" dirty="0">
                <a:solidFill>
                  <a:schemeClr val="accent6">
                    <a:lumMod val="50000"/>
                  </a:schemeClr>
                </a:solidFill>
                <a:latin typeface="Arial" panose="020B0604020202020204" pitchFamily="34" charset="0"/>
                <a:cs typeface="Arial" panose="020B0604020202020204" pitchFamily="34" charset="0"/>
              </a:rPr>
              <a:t> Applications</a:t>
            </a:r>
          </a:p>
        </p:txBody>
      </p:sp>
    </p:spTree>
    <p:extLst>
      <p:ext uri="{BB962C8B-B14F-4D97-AF65-F5344CB8AC3E}">
        <p14:creationId xmlns:p14="http://schemas.microsoft.com/office/powerpoint/2010/main" val="260479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p:cTn id="22" dur="500" fill="hold"/>
                                        <p:tgtEl>
                                          <p:spTgt spid="1026"/>
                                        </p:tgtEl>
                                        <p:attrNameLst>
                                          <p:attrName>ppt_w</p:attrName>
                                        </p:attrNameLst>
                                      </p:cBhvr>
                                      <p:tavLst>
                                        <p:tav tm="0">
                                          <p:val>
                                            <p:fltVal val="0"/>
                                          </p:val>
                                        </p:tav>
                                        <p:tav tm="100000">
                                          <p:val>
                                            <p:strVal val="#ppt_w"/>
                                          </p:val>
                                        </p:tav>
                                      </p:tavLst>
                                    </p:anim>
                                    <p:anim calcmode="lin" valueType="num">
                                      <p:cBhvr>
                                        <p:cTn id="23" dur="500" fill="hold"/>
                                        <p:tgtEl>
                                          <p:spTgt spid="1026"/>
                                        </p:tgtEl>
                                        <p:attrNameLst>
                                          <p:attrName>ppt_h</p:attrName>
                                        </p:attrNameLst>
                                      </p:cBhvr>
                                      <p:tavLst>
                                        <p:tav tm="0">
                                          <p:val>
                                            <p:fltVal val="0"/>
                                          </p:val>
                                        </p:tav>
                                        <p:tav tm="100000">
                                          <p:val>
                                            <p:strVal val="#ppt_h"/>
                                          </p:val>
                                        </p:tav>
                                      </p:tavLst>
                                    </p:anim>
                                    <p:animEffect transition="in" filter="fade">
                                      <p:cBhvr>
                                        <p:cTn id="24" dur="500"/>
                                        <p:tgtEl>
                                          <p:spTgt spid="1026"/>
                                        </p:tgtEl>
                                      </p:cBhvr>
                                    </p:animEffect>
                                  </p:childTnLst>
                                </p:cTn>
                              </p:par>
                              <p:par>
                                <p:cTn id="25" presetID="53" presetClass="entr" presetSubtype="16"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 calcmode="lin" valueType="num">
                                      <p:cBhvr>
                                        <p:cTn id="27" dur="500" fill="hold"/>
                                        <p:tgtEl>
                                          <p:spTgt spid="1028"/>
                                        </p:tgtEl>
                                        <p:attrNameLst>
                                          <p:attrName>ppt_w</p:attrName>
                                        </p:attrNameLst>
                                      </p:cBhvr>
                                      <p:tavLst>
                                        <p:tav tm="0">
                                          <p:val>
                                            <p:fltVal val="0"/>
                                          </p:val>
                                        </p:tav>
                                        <p:tav tm="100000">
                                          <p:val>
                                            <p:strVal val="#ppt_w"/>
                                          </p:val>
                                        </p:tav>
                                      </p:tavLst>
                                    </p:anim>
                                    <p:anim calcmode="lin" valueType="num">
                                      <p:cBhvr>
                                        <p:cTn id="28" dur="500" fill="hold"/>
                                        <p:tgtEl>
                                          <p:spTgt spid="1028"/>
                                        </p:tgtEl>
                                        <p:attrNameLst>
                                          <p:attrName>ppt_h</p:attrName>
                                        </p:attrNameLst>
                                      </p:cBhvr>
                                      <p:tavLst>
                                        <p:tav tm="0">
                                          <p:val>
                                            <p:fltVal val="0"/>
                                          </p:val>
                                        </p:tav>
                                        <p:tav tm="100000">
                                          <p:val>
                                            <p:strVal val="#ppt_h"/>
                                          </p:val>
                                        </p:tav>
                                      </p:tavLst>
                                    </p:anim>
                                    <p:animEffect transition="in" filter="fade">
                                      <p:cBhvr>
                                        <p:cTn id="29" dur="500"/>
                                        <p:tgtEl>
                                          <p:spTgt spid="1028"/>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3200" dirty="0">
                <a:solidFill>
                  <a:schemeClr val="bg1"/>
                </a:solidFill>
                <a:latin typeface="Arial" panose="020B0604020202020204" pitchFamily="34" charset="0"/>
                <a:cs typeface="Arial" panose="020B0604020202020204" pitchFamily="34" charset="0"/>
              </a:rPr>
              <a:t>      I. Boundary Extraction and Region Filling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5</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graphicFrame>
        <p:nvGraphicFramePr>
          <p:cNvPr id="4" name="Table 4">
            <a:extLst>
              <a:ext uri="{FF2B5EF4-FFF2-40B4-BE49-F238E27FC236}">
                <a16:creationId xmlns:a16="http://schemas.microsoft.com/office/drawing/2014/main" id="{B4EDAF8D-7395-4119-9826-2DF2E298818D}"/>
              </a:ext>
            </a:extLst>
          </p:cNvPr>
          <p:cNvGraphicFramePr>
            <a:graphicFrameLocks noGrp="1"/>
          </p:cNvGraphicFramePr>
          <p:nvPr>
            <p:extLst>
              <p:ext uri="{D42A27DB-BD31-4B8C-83A1-F6EECF244321}">
                <p14:modId xmlns:p14="http://schemas.microsoft.com/office/powerpoint/2010/main" val="1793775984"/>
              </p:ext>
            </p:extLst>
          </p:nvPr>
        </p:nvGraphicFramePr>
        <p:xfrm>
          <a:off x="838200" y="1567717"/>
          <a:ext cx="10309226" cy="365760"/>
        </p:xfrm>
        <a:graphic>
          <a:graphicData uri="http://schemas.openxmlformats.org/drawingml/2006/table">
            <a:tbl>
              <a:tblPr firstRow="1" bandRow="1">
                <a:tableStyleId>{F5AB1C69-6EDB-4FF4-983F-18BD219EF322}</a:tableStyleId>
              </a:tblPr>
              <a:tblGrid>
                <a:gridCol w="5154613">
                  <a:extLst>
                    <a:ext uri="{9D8B030D-6E8A-4147-A177-3AD203B41FA5}">
                      <a16:colId xmlns:a16="http://schemas.microsoft.com/office/drawing/2014/main" val="575961307"/>
                    </a:ext>
                  </a:extLst>
                </a:gridCol>
                <a:gridCol w="5154613">
                  <a:extLst>
                    <a:ext uri="{9D8B030D-6E8A-4147-A177-3AD203B41FA5}">
                      <a16:colId xmlns:a16="http://schemas.microsoft.com/office/drawing/2014/main" val="2147449542"/>
                    </a:ext>
                  </a:extLst>
                </a:gridCol>
              </a:tblGrid>
              <a:tr h="365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6">
                              <a:lumMod val="50000"/>
                            </a:schemeClr>
                          </a:solidFill>
                          <a:latin typeface="Arial" panose="020B0604020202020204" pitchFamily="34" charset="0"/>
                          <a:cs typeface="Arial" panose="020B0604020202020204" pitchFamily="34" charset="0"/>
                        </a:rPr>
                        <a:t>Boundary Extraction Algorithm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6">
                              <a:lumMod val="50000"/>
                            </a:schemeClr>
                          </a:solidFill>
                          <a:latin typeface="Arial" panose="020B0604020202020204" pitchFamily="34" charset="0"/>
                          <a:cs typeface="Arial" panose="020B0604020202020204" pitchFamily="34" charset="0"/>
                        </a:rPr>
                        <a:t>Region Filling Algorithm</a:t>
                      </a:r>
                      <a:endParaRPr lang="en-US" sz="1800" dirty="0"/>
                    </a:p>
                  </a:txBody>
                  <a:tcPr/>
                </a:tc>
                <a:extLst>
                  <a:ext uri="{0D108BD9-81ED-4DB2-BD59-A6C34878D82A}">
                    <a16:rowId xmlns:a16="http://schemas.microsoft.com/office/drawing/2014/main" val="4292404319"/>
                  </a:ext>
                </a:extLst>
              </a:tr>
            </a:tbl>
          </a:graphicData>
        </a:graphic>
      </p:graphicFrame>
      <p:cxnSp>
        <p:nvCxnSpPr>
          <p:cNvPr id="10" name="Straight Connector 9">
            <a:extLst>
              <a:ext uri="{FF2B5EF4-FFF2-40B4-BE49-F238E27FC236}">
                <a16:creationId xmlns:a16="http://schemas.microsoft.com/office/drawing/2014/main" id="{B55852E4-84F3-493A-8334-B43E44D6B8BF}"/>
              </a:ext>
            </a:extLst>
          </p:cNvPr>
          <p:cNvCxnSpPr>
            <a:cxnSpLocks/>
          </p:cNvCxnSpPr>
          <p:nvPr/>
        </p:nvCxnSpPr>
        <p:spPr>
          <a:xfrm>
            <a:off x="6000750" y="1314450"/>
            <a:ext cx="0" cy="5167312"/>
          </a:xfrm>
          <a:prstGeom prst="line">
            <a:avLst/>
          </a:prstGeom>
          <a:ln w="603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4603ACB-B05C-4BD0-B680-4CD8DDBBC972}"/>
                  </a:ext>
                </a:extLst>
              </p:cNvPr>
              <p:cNvSpPr txBox="1"/>
              <p:nvPr/>
            </p:nvSpPr>
            <p:spPr>
              <a:xfrm>
                <a:off x="838199" y="2084313"/>
                <a:ext cx="5162549"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Inner Boundary Extraction: </a:t>
                </a:r>
                <a:r>
                  <a:rPr lang="en-US" dirty="0">
                    <a:latin typeface="Arial" panose="020B0604020202020204" pitchFamily="34" charset="0"/>
                    <a:cs typeface="Arial" panose="020B0604020202020204" pitchFamily="34" charset="0"/>
                  </a:rPr>
                  <a:t>The boundary of a set A, denoted by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𝛽</m:t>
                    </m:r>
                  </m:oMath>
                </a14:m>
                <a:r>
                  <a:rPr lang="en-US" dirty="0">
                    <a:latin typeface="Arial" panose="020B0604020202020204" pitchFamily="34" charset="0"/>
                    <a:cs typeface="Arial" panose="020B0604020202020204" pitchFamily="34" charset="0"/>
                  </a:rPr>
                  <a:t>(A), can be obtained by first eroding A by B and then performing the set differences between A and its erosion. That is,</a:t>
                </a:r>
              </a:p>
            </p:txBody>
          </p:sp>
        </mc:Choice>
        <mc:Fallback xmlns="">
          <p:sp>
            <p:nvSpPr>
              <p:cNvPr id="17" name="TextBox 16">
                <a:extLst>
                  <a:ext uri="{FF2B5EF4-FFF2-40B4-BE49-F238E27FC236}">
                    <a16:creationId xmlns:a16="http://schemas.microsoft.com/office/drawing/2014/main" id="{C4603ACB-B05C-4BD0-B680-4CD8DDBBC972}"/>
                  </a:ext>
                </a:extLst>
              </p:cNvPr>
              <p:cNvSpPr txBox="1">
                <a:spLocks noRot="1" noChangeAspect="1" noMove="1" noResize="1" noEditPoints="1" noAdjustHandles="1" noChangeArrowheads="1" noChangeShapeType="1" noTextEdit="1"/>
              </p:cNvSpPr>
              <p:nvPr/>
            </p:nvSpPr>
            <p:spPr>
              <a:xfrm>
                <a:off x="838199" y="2084313"/>
                <a:ext cx="5162549" cy="1200329"/>
              </a:xfrm>
              <a:prstGeom prst="rect">
                <a:avLst/>
              </a:prstGeom>
              <a:blipFill>
                <a:blip r:embed="rId2"/>
                <a:stretch>
                  <a:fillRect l="-945" t="-3046"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D6A350-E0D9-420C-8F37-585805BA08B8}"/>
                  </a:ext>
                </a:extLst>
              </p:cNvPr>
              <p:cNvSpPr txBox="1"/>
              <p:nvPr/>
            </p:nvSpPr>
            <p:spPr>
              <a:xfrm>
                <a:off x="838199" y="4126365"/>
                <a:ext cx="5162549"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Outer Boundary Extraction: </a:t>
                </a:r>
                <a:r>
                  <a:rPr lang="en-US" dirty="0">
                    <a:latin typeface="Arial" panose="020B0604020202020204" pitchFamily="34" charset="0"/>
                    <a:cs typeface="Arial" panose="020B0604020202020204" pitchFamily="34" charset="0"/>
                  </a:rPr>
                  <a:t>The boundary of a set A, denoted by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𝛽</m:t>
                    </m:r>
                  </m:oMath>
                </a14:m>
                <a:r>
                  <a:rPr lang="en-US" dirty="0">
                    <a:latin typeface="Arial" panose="020B0604020202020204" pitchFamily="34" charset="0"/>
                    <a:cs typeface="Arial" panose="020B0604020202020204" pitchFamily="34" charset="0"/>
                  </a:rPr>
                  <a:t>(A), can be obtained by first eroding A by B and then performing the set differences between A and its dilation. That is,</a:t>
                </a:r>
              </a:p>
            </p:txBody>
          </p:sp>
        </mc:Choice>
        <mc:Fallback xmlns="">
          <p:sp>
            <p:nvSpPr>
              <p:cNvPr id="18" name="TextBox 17">
                <a:extLst>
                  <a:ext uri="{FF2B5EF4-FFF2-40B4-BE49-F238E27FC236}">
                    <a16:creationId xmlns:a16="http://schemas.microsoft.com/office/drawing/2014/main" id="{57D6A350-E0D9-420C-8F37-585805BA08B8}"/>
                  </a:ext>
                </a:extLst>
              </p:cNvPr>
              <p:cNvSpPr txBox="1">
                <a:spLocks noRot="1" noChangeAspect="1" noMove="1" noResize="1" noEditPoints="1" noAdjustHandles="1" noChangeArrowheads="1" noChangeShapeType="1" noTextEdit="1"/>
              </p:cNvSpPr>
              <p:nvPr/>
            </p:nvSpPr>
            <p:spPr>
              <a:xfrm>
                <a:off x="838199" y="4126365"/>
                <a:ext cx="5162549" cy="1200329"/>
              </a:xfrm>
              <a:prstGeom prst="rect">
                <a:avLst/>
              </a:prstGeom>
              <a:blipFill>
                <a:blip r:embed="rId3"/>
                <a:stretch>
                  <a:fillRect l="-945" t="-3046" r="-1063" b="-7107"/>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8A51DDA-1E2E-4BF9-850D-8887CCEF502A}"/>
              </a:ext>
            </a:extLst>
          </p:cNvPr>
          <p:cNvPicPr>
            <a:picLocks noChangeAspect="1"/>
          </p:cNvPicPr>
          <p:nvPr/>
        </p:nvPicPr>
        <p:blipFill>
          <a:blip r:embed="rId4"/>
          <a:stretch>
            <a:fillRect/>
          </a:stretch>
        </p:blipFill>
        <p:spPr>
          <a:xfrm>
            <a:off x="2034159" y="3332089"/>
            <a:ext cx="2409907" cy="434043"/>
          </a:xfrm>
          <a:prstGeom prst="rect">
            <a:avLst/>
          </a:prstGeom>
        </p:spPr>
      </p:pic>
      <p:pic>
        <p:nvPicPr>
          <p:cNvPr id="22" name="Picture 21">
            <a:extLst>
              <a:ext uri="{FF2B5EF4-FFF2-40B4-BE49-F238E27FC236}">
                <a16:creationId xmlns:a16="http://schemas.microsoft.com/office/drawing/2014/main" id="{B79DF5A3-C381-41E0-AC4D-3908575700B2}"/>
              </a:ext>
            </a:extLst>
          </p:cNvPr>
          <p:cNvPicPr>
            <a:picLocks noChangeAspect="1"/>
          </p:cNvPicPr>
          <p:nvPr/>
        </p:nvPicPr>
        <p:blipFill>
          <a:blip r:embed="rId5"/>
          <a:stretch>
            <a:fillRect/>
          </a:stretch>
        </p:blipFill>
        <p:spPr>
          <a:xfrm>
            <a:off x="2051052" y="5434845"/>
            <a:ext cx="2376123" cy="436045"/>
          </a:xfrm>
          <a:prstGeom prst="rect">
            <a:avLst/>
          </a:prstGeom>
        </p:spPr>
      </p:pic>
      <p:sp>
        <p:nvSpPr>
          <p:cNvPr id="23" name="TextBox 22">
            <a:extLst>
              <a:ext uri="{FF2B5EF4-FFF2-40B4-BE49-F238E27FC236}">
                <a16:creationId xmlns:a16="http://schemas.microsoft.com/office/drawing/2014/main" id="{86E5DF45-72AD-44AB-9D80-83455059EE06}"/>
              </a:ext>
            </a:extLst>
          </p:cNvPr>
          <p:cNvSpPr txBox="1"/>
          <p:nvPr/>
        </p:nvSpPr>
        <p:spPr>
          <a:xfrm>
            <a:off x="6191251" y="2084312"/>
            <a:ext cx="5162549"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Let p be a pixel in a region surrounded by an 8-connected boundary, A. Region filling can be accomplished using an iterative procedure, mathematically expressed as follows:</a:t>
            </a:r>
          </a:p>
        </p:txBody>
      </p:sp>
      <p:pic>
        <p:nvPicPr>
          <p:cNvPr id="25" name="Picture 24">
            <a:extLst>
              <a:ext uri="{FF2B5EF4-FFF2-40B4-BE49-F238E27FC236}">
                <a16:creationId xmlns:a16="http://schemas.microsoft.com/office/drawing/2014/main" id="{5F5C11DF-D46D-43D2-AA56-5F30F6769FAB}"/>
              </a:ext>
            </a:extLst>
          </p:cNvPr>
          <p:cNvPicPr>
            <a:picLocks noChangeAspect="1"/>
          </p:cNvPicPr>
          <p:nvPr/>
        </p:nvPicPr>
        <p:blipFill>
          <a:blip r:embed="rId6"/>
          <a:stretch>
            <a:fillRect/>
          </a:stretch>
        </p:blipFill>
        <p:spPr>
          <a:xfrm>
            <a:off x="6538385" y="3532264"/>
            <a:ext cx="4609042" cy="363872"/>
          </a:xfrm>
          <a:prstGeom prst="rect">
            <a:avLst/>
          </a:prstGeom>
        </p:spPr>
      </p:pic>
      <p:sp>
        <p:nvSpPr>
          <p:cNvPr id="26" name="TextBox 25">
            <a:extLst>
              <a:ext uri="{FF2B5EF4-FFF2-40B4-BE49-F238E27FC236}">
                <a16:creationId xmlns:a16="http://schemas.microsoft.com/office/drawing/2014/main" id="{68C8FC56-E1D4-4C8F-A730-287EF3190ACE}"/>
              </a:ext>
            </a:extLst>
          </p:cNvPr>
          <p:cNvSpPr txBox="1"/>
          <p:nvPr/>
        </p:nvSpPr>
        <p:spPr>
          <a:xfrm>
            <a:off x="6191251" y="4126365"/>
            <a:ext cx="5162549"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Where X0 = p and B is the cross-shaped structuring element. The algorithm stops at the kth iteration if </a:t>
            </a:r>
            <a:r>
              <a:rPr lang="en-US" dirty="0" err="1">
                <a:latin typeface="Arial" panose="020B0604020202020204" pitchFamily="34" charset="0"/>
                <a:cs typeface="Arial" panose="020B0604020202020204" pitchFamily="34" charset="0"/>
              </a:rPr>
              <a:t>Xk</a:t>
            </a:r>
            <a:r>
              <a:rPr lang="en-US" dirty="0">
                <a:latin typeface="Arial" panose="020B0604020202020204" pitchFamily="34" charset="0"/>
                <a:cs typeface="Arial" panose="020B0604020202020204" pitchFamily="34" charset="0"/>
              </a:rPr>
              <a:t> = Xk-1. The union of </a:t>
            </a:r>
            <a:r>
              <a:rPr lang="en-US" dirty="0" err="1">
                <a:latin typeface="Arial" panose="020B0604020202020204" pitchFamily="34" charset="0"/>
                <a:cs typeface="Arial" panose="020B0604020202020204" pitchFamily="34" charset="0"/>
              </a:rPr>
              <a:t>Xk</a:t>
            </a:r>
            <a:r>
              <a:rPr lang="en-US" dirty="0">
                <a:latin typeface="Arial" panose="020B0604020202020204" pitchFamily="34" charset="0"/>
                <a:cs typeface="Arial" panose="020B0604020202020204" pitchFamily="34" charset="0"/>
              </a:rPr>
              <a:t> and A contains the original boundary (A) and all the pixels within it labeled as 1</a:t>
            </a:r>
          </a:p>
        </p:txBody>
      </p:sp>
      <p:sp>
        <p:nvSpPr>
          <p:cNvPr id="3" name="TextBox 2">
            <a:extLst>
              <a:ext uri="{FF2B5EF4-FFF2-40B4-BE49-F238E27FC236}">
                <a16:creationId xmlns:a16="http://schemas.microsoft.com/office/drawing/2014/main" id="{357E635D-8235-4D93-A166-20F44953C992}"/>
              </a:ext>
            </a:extLst>
          </p:cNvPr>
          <p:cNvSpPr txBox="1"/>
          <p:nvPr/>
        </p:nvSpPr>
        <p:spPr>
          <a:xfrm>
            <a:off x="838197" y="1775707"/>
            <a:ext cx="3019425" cy="400110"/>
          </a:xfrm>
          <a:prstGeom prst="rect">
            <a:avLst/>
          </a:prstGeom>
          <a:noFill/>
        </p:spPr>
        <p:txBody>
          <a:bodyPr wrap="square" rtlCol="0">
            <a:spAutoFit/>
          </a:bodyPr>
          <a:lstStyle/>
          <a:p>
            <a:r>
              <a:rPr lang="en-US" sz="2000" b="1" dirty="0" err="1">
                <a:solidFill>
                  <a:schemeClr val="accent6">
                    <a:lumMod val="50000"/>
                  </a:schemeClr>
                </a:solidFill>
                <a:latin typeface="Arial" panose="020B0604020202020204" pitchFamily="34" charset="0"/>
                <a:cs typeface="Arial" panose="020B0604020202020204" pitchFamily="34" charset="0"/>
              </a:rPr>
              <a:t>I.b</a:t>
            </a:r>
            <a:r>
              <a:rPr lang="en-US" sz="2000" b="1" dirty="0">
                <a:solidFill>
                  <a:schemeClr val="accent6">
                    <a:lumMod val="50000"/>
                  </a:schemeClr>
                </a:solidFill>
                <a:latin typeface="Arial" panose="020B0604020202020204" pitchFamily="34" charset="0"/>
                <a:cs typeface="Arial" panose="020B0604020202020204" pitchFamily="34" charset="0"/>
              </a:rPr>
              <a:t> Theoretical basic</a:t>
            </a:r>
          </a:p>
        </p:txBody>
      </p:sp>
    </p:spTree>
    <p:extLst>
      <p:ext uri="{BB962C8B-B14F-4D97-AF65-F5344CB8AC3E}">
        <p14:creationId xmlns:p14="http://schemas.microsoft.com/office/powerpoint/2010/main" val="260930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par>
                                <p:cTn id="24" presetID="16" presetClass="entr" presetSubtype="21"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par>
                                <p:cTn id="27" presetID="16" presetClass="entr" presetSubtype="21"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arn(inVertical)">
                                      <p:cBhvr>
                                        <p:cTn id="29" dur="500"/>
                                        <p:tgtEl>
                                          <p:spTgt spid="25"/>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500"/>
                                        <p:tgtEl>
                                          <p:spTgt spid="23"/>
                                        </p:tgtEl>
                                      </p:cBhvr>
                                    </p:animEffect>
                                  </p:childTnLst>
                                </p:cTn>
                              </p:par>
                              <p:par>
                                <p:cTn id="36" presetID="16" presetClass="entr" presetSubtype="21"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par>
                                <p:cTn id="39" presetID="16" presetClass="entr" presetSubtype="21"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3" grpId="0"/>
      <p:bldP spid="26" grpId="0"/>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I.b</a:t>
            </a:r>
            <a:r>
              <a:rPr lang="en-US" sz="3200" dirty="0">
                <a:solidFill>
                  <a:schemeClr val="bg1"/>
                </a:solidFill>
                <a:latin typeface="Arial" panose="020B0604020202020204" pitchFamily="34" charset="0"/>
                <a:cs typeface="Arial" panose="020B0604020202020204" pitchFamily="34" charset="0"/>
              </a:rPr>
              <a:t> Boundary Extraction and Region Filling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6</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pic>
        <p:nvPicPr>
          <p:cNvPr id="5" name="Picture 4">
            <a:extLst>
              <a:ext uri="{FF2B5EF4-FFF2-40B4-BE49-F238E27FC236}">
                <a16:creationId xmlns:a16="http://schemas.microsoft.com/office/drawing/2014/main" id="{3EF31937-7B34-4DD2-9813-9AEC3743A9FF}"/>
              </a:ext>
            </a:extLst>
          </p:cNvPr>
          <p:cNvPicPr>
            <a:picLocks noChangeAspect="1"/>
          </p:cNvPicPr>
          <p:nvPr/>
        </p:nvPicPr>
        <p:blipFill>
          <a:blip r:embed="rId2"/>
          <a:stretch>
            <a:fillRect/>
          </a:stretch>
        </p:blipFill>
        <p:spPr>
          <a:xfrm>
            <a:off x="838200" y="4065282"/>
            <a:ext cx="10858213" cy="1992618"/>
          </a:xfrm>
          <a:prstGeom prst="rect">
            <a:avLst/>
          </a:prstGeom>
        </p:spPr>
      </p:pic>
      <p:sp>
        <p:nvSpPr>
          <p:cNvPr id="19" name="TextBox 18">
            <a:extLst>
              <a:ext uri="{FF2B5EF4-FFF2-40B4-BE49-F238E27FC236}">
                <a16:creationId xmlns:a16="http://schemas.microsoft.com/office/drawing/2014/main" id="{DFBD1FA9-209D-455A-8DE2-2F3890947F41}"/>
              </a:ext>
            </a:extLst>
          </p:cNvPr>
          <p:cNvSpPr txBox="1"/>
          <p:nvPr/>
        </p:nvSpPr>
        <p:spPr>
          <a:xfrm>
            <a:off x="723900" y="1515886"/>
            <a:ext cx="6153150"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6">
                    <a:lumMod val="50000"/>
                  </a:schemeClr>
                </a:solidFill>
                <a:latin typeface="Arial" panose="020B0604020202020204" pitchFamily="34" charset="0"/>
                <a:cs typeface="Arial" panose="020B0604020202020204" pitchFamily="34" charset="0"/>
              </a:rPr>
              <a:t>Region Filling Algorithm</a:t>
            </a:r>
            <a:endParaRPr lang="en-US" sz="1800" b="1" dirty="0"/>
          </a:p>
        </p:txBody>
      </p:sp>
      <p:pic>
        <p:nvPicPr>
          <p:cNvPr id="11" name="Picture 10">
            <a:extLst>
              <a:ext uri="{FF2B5EF4-FFF2-40B4-BE49-F238E27FC236}">
                <a16:creationId xmlns:a16="http://schemas.microsoft.com/office/drawing/2014/main" id="{7B2146AB-B447-415D-9593-7E61719C378B}"/>
              </a:ext>
            </a:extLst>
          </p:cNvPr>
          <p:cNvPicPr>
            <a:picLocks noChangeAspect="1"/>
          </p:cNvPicPr>
          <p:nvPr/>
        </p:nvPicPr>
        <p:blipFill>
          <a:blip r:embed="rId3"/>
          <a:stretch>
            <a:fillRect/>
          </a:stretch>
        </p:blipFill>
        <p:spPr>
          <a:xfrm>
            <a:off x="1093470" y="1978941"/>
            <a:ext cx="5617050" cy="1992618"/>
          </a:xfrm>
          <a:prstGeom prst="rect">
            <a:avLst/>
          </a:prstGeom>
        </p:spPr>
      </p:pic>
    </p:spTree>
    <p:extLst>
      <p:ext uri="{BB962C8B-B14F-4D97-AF65-F5344CB8AC3E}">
        <p14:creationId xmlns:p14="http://schemas.microsoft.com/office/powerpoint/2010/main" val="3445838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2912269"/>
            <a:ext cx="12192000" cy="1033462"/>
          </a:xfrm>
          <a:solidFill>
            <a:schemeClr val="accent6">
              <a:lumMod val="50000"/>
            </a:schemeClr>
          </a:solidFill>
        </p:spPr>
        <p:style>
          <a:lnRef idx="0">
            <a:schemeClr val="dk1"/>
          </a:lnRef>
          <a:fillRef idx="3">
            <a:schemeClr val="dk1"/>
          </a:fillRef>
          <a:effectRef idx="3">
            <a:schemeClr val="dk1"/>
          </a:effectRef>
          <a:fontRef idx="minor">
            <a:schemeClr val="lt1"/>
          </a:fontRef>
        </p:style>
        <p:txBody>
          <a:bodyPr>
            <a:normAutofit/>
          </a:bodyPr>
          <a:lstStyle/>
          <a:p>
            <a:pPr algn="ctr"/>
            <a:r>
              <a:rPr lang="en-US" sz="3200" dirty="0">
                <a:solidFill>
                  <a:schemeClr val="bg1"/>
                </a:solidFill>
                <a:latin typeface="Arial" panose="020B0604020202020204" pitchFamily="34" charset="0"/>
                <a:cs typeface="Arial" panose="020B0604020202020204" pitchFamily="34" charset="0"/>
              </a:rPr>
              <a:t>      II. Connected Components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7</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spTree>
    <p:extLst>
      <p:ext uri="{BB962C8B-B14F-4D97-AF65-F5344CB8AC3E}">
        <p14:creationId xmlns:p14="http://schemas.microsoft.com/office/powerpoint/2010/main" val="331518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3200" dirty="0">
                <a:solidFill>
                  <a:schemeClr val="bg1"/>
                </a:solidFill>
                <a:latin typeface="Arial" panose="020B0604020202020204" pitchFamily="34" charset="0"/>
                <a:cs typeface="Arial" panose="020B0604020202020204" pitchFamily="34" charset="0"/>
              </a:rPr>
              <a:t>      II. Connected Components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8</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pic>
        <p:nvPicPr>
          <p:cNvPr id="4" name="Picture 3">
            <a:extLst>
              <a:ext uri="{FF2B5EF4-FFF2-40B4-BE49-F238E27FC236}">
                <a16:creationId xmlns:a16="http://schemas.microsoft.com/office/drawing/2014/main" id="{6D3CEB37-843E-41F2-885A-4EF0E2C2707D}"/>
              </a:ext>
            </a:extLst>
          </p:cNvPr>
          <p:cNvPicPr>
            <a:picLocks noChangeAspect="1"/>
          </p:cNvPicPr>
          <p:nvPr/>
        </p:nvPicPr>
        <p:blipFill>
          <a:blip r:embed="rId2"/>
          <a:stretch>
            <a:fillRect/>
          </a:stretch>
        </p:blipFill>
        <p:spPr>
          <a:xfrm>
            <a:off x="838200" y="1948690"/>
            <a:ext cx="5368779" cy="2575151"/>
          </a:xfrm>
          <a:prstGeom prst="rect">
            <a:avLst/>
          </a:prstGeom>
        </p:spPr>
      </p:pic>
      <p:sp>
        <p:nvSpPr>
          <p:cNvPr id="5" name="TextBox 4">
            <a:extLst>
              <a:ext uri="{FF2B5EF4-FFF2-40B4-BE49-F238E27FC236}">
                <a16:creationId xmlns:a16="http://schemas.microsoft.com/office/drawing/2014/main" id="{20A48499-7024-4E55-A500-41ECD8C8B5E9}"/>
              </a:ext>
            </a:extLst>
          </p:cNvPr>
          <p:cNvSpPr txBox="1"/>
          <p:nvPr/>
        </p:nvSpPr>
        <p:spPr>
          <a:xfrm>
            <a:off x="2419350" y="4592592"/>
            <a:ext cx="2324100" cy="369332"/>
          </a:xfrm>
          <a:prstGeom prst="rect">
            <a:avLst/>
          </a:prstGeom>
          <a:noFill/>
        </p:spPr>
        <p:txBody>
          <a:bodyPr wrap="square" rtlCol="0">
            <a:spAutoFit/>
          </a:bodyPr>
          <a:lstStyle/>
          <a:p>
            <a:r>
              <a:rPr lang="en-US" b="0" i="0" dirty="0">
                <a:solidFill>
                  <a:srgbClr val="202124"/>
                </a:solidFill>
                <a:effectLst/>
                <a:latin typeface="Google Sans"/>
              </a:rPr>
              <a:t>CT image of the chest</a:t>
            </a:r>
            <a:endParaRPr lang="en-US" dirty="0"/>
          </a:p>
        </p:txBody>
      </p:sp>
      <p:pic>
        <p:nvPicPr>
          <p:cNvPr id="9" name="Picture 8">
            <a:extLst>
              <a:ext uri="{FF2B5EF4-FFF2-40B4-BE49-F238E27FC236}">
                <a16:creationId xmlns:a16="http://schemas.microsoft.com/office/drawing/2014/main" id="{BB4F89E5-ABA9-4ACD-9402-33340BF015CC}"/>
              </a:ext>
            </a:extLst>
          </p:cNvPr>
          <p:cNvPicPr>
            <a:picLocks noChangeAspect="1"/>
          </p:cNvPicPr>
          <p:nvPr/>
        </p:nvPicPr>
        <p:blipFill>
          <a:blip r:embed="rId3"/>
          <a:stretch>
            <a:fillRect/>
          </a:stretch>
        </p:blipFill>
        <p:spPr>
          <a:xfrm>
            <a:off x="6562663" y="1948689"/>
            <a:ext cx="5542434" cy="2575151"/>
          </a:xfrm>
          <a:prstGeom prst="rect">
            <a:avLst/>
          </a:prstGeom>
        </p:spPr>
      </p:pic>
      <p:sp>
        <p:nvSpPr>
          <p:cNvPr id="15" name="TextBox 14">
            <a:extLst>
              <a:ext uri="{FF2B5EF4-FFF2-40B4-BE49-F238E27FC236}">
                <a16:creationId xmlns:a16="http://schemas.microsoft.com/office/drawing/2014/main" id="{EE6F8CFF-EB77-4747-8AF7-974A4FD4A671}"/>
              </a:ext>
            </a:extLst>
          </p:cNvPr>
          <p:cNvSpPr txBox="1"/>
          <p:nvPr/>
        </p:nvSpPr>
        <p:spPr>
          <a:xfrm>
            <a:off x="8257245" y="4592592"/>
            <a:ext cx="2153270" cy="369332"/>
          </a:xfrm>
          <a:prstGeom prst="rect">
            <a:avLst/>
          </a:prstGeom>
          <a:noFill/>
        </p:spPr>
        <p:txBody>
          <a:bodyPr wrap="square" rtlCol="0">
            <a:spAutoFit/>
          </a:bodyPr>
          <a:lstStyle/>
          <a:p>
            <a:r>
              <a:rPr lang="en-US" b="0" i="0" dirty="0">
                <a:solidFill>
                  <a:srgbClr val="202124"/>
                </a:solidFill>
                <a:effectLst/>
                <a:latin typeface="Google Sans"/>
              </a:rPr>
              <a:t>Image Segmentation</a:t>
            </a:r>
            <a:endParaRPr lang="en-US" dirty="0"/>
          </a:p>
        </p:txBody>
      </p:sp>
      <p:sp>
        <p:nvSpPr>
          <p:cNvPr id="10" name="TextBox 9">
            <a:extLst>
              <a:ext uri="{FF2B5EF4-FFF2-40B4-BE49-F238E27FC236}">
                <a16:creationId xmlns:a16="http://schemas.microsoft.com/office/drawing/2014/main" id="{A50120FC-35E4-4BCE-BC79-1A2116A84034}"/>
              </a:ext>
            </a:extLst>
          </p:cNvPr>
          <p:cNvSpPr txBox="1"/>
          <p:nvPr/>
        </p:nvSpPr>
        <p:spPr>
          <a:xfrm>
            <a:off x="838197" y="1775707"/>
            <a:ext cx="3019425" cy="400110"/>
          </a:xfrm>
          <a:prstGeom prst="rect">
            <a:avLst/>
          </a:prstGeom>
          <a:noFill/>
        </p:spPr>
        <p:txBody>
          <a:bodyPr wrap="square" rtlCol="0">
            <a:spAutoFit/>
          </a:bodyPr>
          <a:lstStyle/>
          <a:p>
            <a:r>
              <a:rPr lang="en-US" sz="2000" b="1" dirty="0" err="1">
                <a:solidFill>
                  <a:schemeClr val="accent6">
                    <a:lumMod val="50000"/>
                  </a:schemeClr>
                </a:solidFill>
                <a:latin typeface="Arial" panose="020B0604020202020204" pitchFamily="34" charset="0"/>
                <a:cs typeface="Arial" panose="020B0604020202020204" pitchFamily="34" charset="0"/>
              </a:rPr>
              <a:t>II.a</a:t>
            </a:r>
            <a:r>
              <a:rPr lang="en-US" sz="2000" b="1" dirty="0">
                <a:solidFill>
                  <a:schemeClr val="accent6">
                    <a:lumMod val="50000"/>
                  </a:schemeClr>
                </a:solidFill>
                <a:latin typeface="Arial" panose="020B0604020202020204" pitchFamily="34" charset="0"/>
                <a:cs typeface="Arial" panose="020B0604020202020204" pitchFamily="34" charset="0"/>
              </a:rPr>
              <a:t> Application</a:t>
            </a:r>
          </a:p>
        </p:txBody>
      </p:sp>
    </p:spTree>
    <p:extLst>
      <p:ext uri="{BB962C8B-B14F-4D97-AF65-F5344CB8AC3E}">
        <p14:creationId xmlns:p14="http://schemas.microsoft.com/office/powerpoint/2010/main" val="141327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402A-0B0A-434D-B187-6F520325F5D3}"/>
              </a:ext>
            </a:extLst>
          </p:cNvPr>
          <p:cNvSpPr>
            <a:spLocks noGrp="1"/>
          </p:cNvSpPr>
          <p:nvPr>
            <p:ph type="title"/>
          </p:nvPr>
        </p:nvSpPr>
        <p:spPr>
          <a:xfrm>
            <a:off x="0" y="376238"/>
            <a:ext cx="12192000" cy="795338"/>
          </a:xfrm>
          <a:solidFill>
            <a:schemeClr val="accent1">
              <a:lumMod val="5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3200" dirty="0">
                <a:solidFill>
                  <a:schemeClr val="bg1"/>
                </a:solidFill>
                <a:latin typeface="Arial" panose="020B0604020202020204" pitchFamily="34" charset="0"/>
                <a:cs typeface="Arial" panose="020B0604020202020204" pitchFamily="34" charset="0"/>
              </a:rPr>
              <a:t>      II. Connected Components Algorithm</a:t>
            </a:r>
            <a:endParaRPr lang="en-US" b="1" dirty="0">
              <a:solidFill>
                <a:schemeClr val="bg1"/>
              </a:solidFill>
              <a:latin typeface="Arial" panose="020B0604020202020204" pitchFamily="34" charset="0"/>
              <a:cs typeface="Arial" panose="020B0604020202020204" pitchFamily="34" charset="0"/>
            </a:endParaRPr>
          </a:p>
        </p:txBody>
      </p:sp>
      <p:sp>
        <p:nvSpPr>
          <p:cNvPr id="6" name="Chỗ dành sẵn cho Số hiệu Bản chiếu 5">
            <a:extLst>
              <a:ext uri="{FF2B5EF4-FFF2-40B4-BE49-F238E27FC236}">
                <a16:creationId xmlns:a16="http://schemas.microsoft.com/office/drawing/2014/main" id="{A60F1CDE-A3CE-4CE7-956B-B486423DAC03}"/>
              </a:ext>
            </a:extLst>
          </p:cNvPr>
          <p:cNvSpPr>
            <a:spLocks noGrp="1"/>
          </p:cNvSpPr>
          <p:nvPr>
            <p:ph type="sldNum" sz="quarter" idx="12"/>
          </p:nvPr>
        </p:nvSpPr>
        <p:spPr/>
        <p:txBody>
          <a:bodyPr/>
          <a:lstStyle/>
          <a:p>
            <a:fld id="{7E9BD46C-7576-4AE9-ACAA-2220782BB370}" type="slidenum">
              <a:rPr lang="en-US" smtClean="0"/>
              <a:pPr/>
              <a:t>9</a:t>
            </a:fld>
            <a:endParaRPr lang="en-US"/>
          </a:p>
        </p:txBody>
      </p:sp>
      <p:sp>
        <p:nvSpPr>
          <p:cNvPr id="7" name="Chỗ dành sẵn cho Ngày tháng 6">
            <a:extLst>
              <a:ext uri="{FF2B5EF4-FFF2-40B4-BE49-F238E27FC236}">
                <a16:creationId xmlns:a16="http://schemas.microsoft.com/office/drawing/2014/main" id="{C65865CD-D302-4FB3-A1AC-42B7472C8284}"/>
              </a:ext>
            </a:extLst>
          </p:cNvPr>
          <p:cNvSpPr>
            <a:spLocks noGrp="1"/>
          </p:cNvSpPr>
          <p:nvPr>
            <p:ph type="dt" sz="half" idx="10"/>
          </p:nvPr>
        </p:nvSpPr>
        <p:spPr/>
        <p:txBody>
          <a:bodyPr/>
          <a:lstStyle/>
          <a:p>
            <a:fld id="{21DF019A-9201-4DCD-B27F-3E0CA05957B7}" type="datetime1">
              <a:rPr lang="en-US" smtClean="0"/>
              <a:t>5/10/2021</a:t>
            </a:fld>
            <a:endParaRPr lang="en-US"/>
          </a:p>
        </p:txBody>
      </p:sp>
      <p:pic>
        <p:nvPicPr>
          <p:cNvPr id="8" name="Picture 7">
            <a:extLst>
              <a:ext uri="{FF2B5EF4-FFF2-40B4-BE49-F238E27FC236}">
                <a16:creationId xmlns:a16="http://schemas.microsoft.com/office/drawing/2014/main" id="{E1D40032-CD22-4D2D-8357-3E24BA31E063}"/>
              </a:ext>
            </a:extLst>
          </p:cNvPr>
          <p:cNvPicPr>
            <a:picLocks noChangeAspect="1"/>
          </p:cNvPicPr>
          <p:nvPr/>
        </p:nvPicPr>
        <p:blipFill>
          <a:blip r:embed="rId2"/>
          <a:stretch>
            <a:fillRect/>
          </a:stretch>
        </p:blipFill>
        <p:spPr>
          <a:xfrm>
            <a:off x="838199" y="1775634"/>
            <a:ext cx="5648325" cy="4481955"/>
          </a:xfrm>
          <a:prstGeom prst="rect">
            <a:avLst/>
          </a:prstGeom>
        </p:spPr>
      </p:pic>
      <p:sp>
        <p:nvSpPr>
          <p:cNvPr id="9" name="TextBox 8">
            <a:extLst>
              <a:ext uri="{FF2B5EF4-FFF2-40B4-BE49-F238E27FC236}">
                <a16:creationId xmlns:a16="http://schemas.microsoft.com/office/drawing/2014/main" id="{AE49277F-3419-4F39-8C71-5CE7900629E0}"/>
              </a:ext>
            </a:extLst>
          </p:cNvPr>
          <p:cNvSpPr txBox="1"/>
          <p:nvPr/>
        </p:nvSpPr>
        <p:spPr>
          <a:xfrm>
            <a:off x="838198" y="1352663"/>
            <a:ext cx="3524251" cy="338554"/>
          </a:xfrm>
          <a:prstGeom prst="rect">
            <a:avLst/>
          </a:prstGeom>
          <a:noFill/>
        </p:spPr>
        <p:txBody>
          <a:bodyPr wrap="square" rtlCol="0">
            <a:spAutoFit/>
          </a:bodyPr>
          <a:lstStyle/>
          <a:p>
            <a:r>
              <a:rPr lang="en-US" sz="1600" dirty="0">
                <a:solidFill>
                  <a:schemeClr val="accent6">
                    <a:lumMod val="50000"/>
                  </a:schemeClr>
                </a:solidFill>
                <a:latin typeface="Arial" panose="020B0604020202020204" pitchFamily="34" charset="0"/>
                <a:cs typeface="Arial" panose="020B0604020202020204" pitchFamily="34" charset="0"/>
              </a:rPr>
              <a:t>Pseudocode for this algorithm:</a:t>
            </a:r>
          </a:p>
        </p:txBody>
      </p:sp>
      <p:pic>
        <p:nvPicPr>
          <p:cNvPr id="2051" name="Picture 3">
            <a:extLst>
              <a:ext uri="{FF2B5EF4-FFF2-40B4-BE49-F238E27FC236}">
                <a16:creationId xmlns:a16="http://schemas.microsoft.com/office/drawing/2014/main" id="{ECD7C8A3-CDBF-400D-A260-C22EB474B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76" y="1338319"/>
            <a:ext cx="2095500" cy="505777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D3ED5C22-5E70-4E45-9A37-36567B081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1300" y="360364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667AC008-27CB-4C7B-84ED-887BFB30B2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1300" y="1775634"/>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F6C9283-8749-4A59-8D78-068AF030F6EA}"/>
              </a:ext>
            </a:extLst>
          </p:cNvPr>
          <p:cNvSpPr txBox="1"/>
          <p:nvPr/>
        </p:nvSpPr>
        <p:spPr>
          <a:xfrm>
            <a:off x="10115550" y="4643492"/>
            <a:ext cx="1524000" cy="369332"/>
          </a:xfrm>
          <a:prstGeom prst="rect">
            <a:avLst/>
          </a:prstGeom>
          <a:noFill/>
        </p:spPr>
        <p:txBody>
          <a:bodyPr wrap="square" rtlCol="0">
            <a:spAutoFit/>
          </a:bodyPr>
          <a:lstStyle/>
          <a:p>
            <a:r>
              <a:rPr lang="en-US" dirty="0"/>
              <a:t>8-connectivity</a:t>
            </a:r>
          </a:p>
        </p:txBody>
      </p:sp>
      <p:sp>
        <p:nvSpPr>
          <p:cNvPr id="14" name="TextBox 13">
            <a:extLst>
              <a:ext uri="{FF2B5EF4-FFF2-40B4-BE49-F238E27FC236}">
                <a16:creationId xmlns:a16="http://schemas.microsoft.com/office/drawing/2014/main" id="{930EB43A-8D43-4450-94BE-D0C84414B498}"/>
              </a:ext>
            </a:extLst>
          </p:cNvPr>
          <p:cNvSpPr txBox="1"/>
          <p:nvPr/>
        </p:nvSpPr>
        <p:spPr>
          <a:xfrm>
            <a:off x="10115550" y="2795434"/>
            <a:ext cx="1524000" cy="369332"/>
          </a:xfrm>
          <a:prstGeom prst="rect">
            <a:avLst/>
          </a:prstGeom>
          <a:noFill/>
        </p:spPr>
        <p:txBody>
          <a:bodyPr wrap="square" rtlCol="0">
            <a:spAutoFit/>
          </a:bodyPr>
          <a:lstStyle/>
          <a:p>
            <a:r>
              <a:rPr lang="en-US" dirty="0"/>
              <a:t>4-connectivity</a:t>
            </a:r>
          </a:p>
        </p:txBody>
      </p:sp>
      <p:sp>
        <p:nvSpPr>
          <p:cNvPr id="12" name="TextBox 11">
            <a:extLst>
              <a:ext uri="{FF2B5EF4-FFF2-40B4-BE49-F238E27FC236}">
                <a16:creationId xmlns:a16="http://schemas.microsoft.com/office/drawing/2014/main" id="{4183CD3A-1EC4-47B2-8FF8-F79A4D91BC78}"/>
              </a:ext>
            </a:extLst>
          </p:cNvPr>
          <p:cNvSpPr txBox="1"/>
          <p:nvPr/>
        </p:nvSpPr>
        <p:spPr>
          <a:xfrm>
            <a:off x="838197" y="1775707"/>
            <a:ext cx="3019425" cy="400110"/>
          </a:xfrm>
          <a:prstGeom prst="rect">
            <a:avLst/>
          </a:prstGeom>
          <a:noFill/>
        </p:spPr>
        <p:txBody>
          <a:bodyPr wrap="square" rtlCol="0">
            <a:spAutoFit/>
          </a:bodyPr>
          <a:lstStyle/>
          <a:p>
            <a:r>
              <a:rPr lang="en-US" sz="2000" b="1" dirty="0" err="1">
                <a:solidFill>
                  <a:schemeClr val="accent6">
                    <a:lumMod val="50000"/>
                  </a:schemeClr>
                </a:solidFill>
                <a:latin typeface="Arial" panose="020B0604020202020204" pitchFamily="34" charset="0"/>
                <a:cs typeface="Arial" panose="020B0604020202020204" pitchFamily="34" charset="0"/>
              </a:rPr>
              <a:t>II.b</a:t>
            </a:r>
            <a:r>
              <a:rPr lang="en-US" sz="2000" b="1" dirty="0">
                <a:solidFill>
                  <a:schemeClr val="accent6">
                    <a:lumMod val="50000"/>
                  </a:schemeClr>
                </a:solidFill>
                <a:latin typeface="Arial" panose="020B0604020202020204" pitchFamily="34" charset="0"/>
                <a:cs typeface="Arial" panose="020B0604020202020204" pitchFamily="34" charset="0"/>
              </a:rPr>
              <a:t> Theoretical basic</a:t>
            </a:r>
          </a:p>
        </p:txBody>
      </p:sp>
    </p:spTree>
    <p:extLst>
      <p:ext uri="{BB962C8B-B14F-4D97-AF65-F5344CB8AC3E}">
        <p14:creationId xmlns:p14="http://schemas.microsoft.com/office/powerpoint/2010/main" val="380510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fade">
                                      <p:cBhvr>
                                        <p:cTn id="27" dur="1000"/>
                                        <p:tgtEl>
                                          <p:spTgt spid="2051"/>
                                        </p:tgtEl>
                                      </p:cBhvr>
                                    </p:animEffect>
                                    <p:anim calcmode="lin" valueType="num">
                                      <p:cBhvr>
                                        <p:cTn id="28" dur="1000" fill="hold"/>
                                        <p:tgtEl>
                                          <p:spTgt spid="2051"/>
                                        </p:tgtEl>
                                        <p:attrNameLst>
                                          <p:attrName>ppt_x</p:attrName>
                                        </p:attrNameLst>
                                      </p:cBhvr>
                                      <p:tavLst>
                                        <p:tav tm="0">
                                          <p:val>
                                            <p:strVal val="#ppt_x"/>
                                          </p:val>
                                        </p:tav>
                                        <p:tav tm="100000">
                                          <p:val>
                                            <p:strVal val="#ppt_x"/>
                                          </p:val>
                                        </p:tav>
                                      </p:tavLst>
                                    </p:anim>
                                    <p:anim calcmode="lin" valueType="num">
                                      <p:cBhvr>
                                        <p:cTn id="29" dur="1000" fill="hold"/>
                                        <p:tgtEl>
                                          <p:spTgt spid="205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055"/>
                                        </p:tgtEl>
                                        <p:attrNameLst>
                                          <p:attrName>style.visibility</p:attrName>
                                        </p:attrNameLst>
                                      </p:cBhvr>
                                      <p:to>
                                        <p:strVal val="visible"/>
                                      </p:to>
                                    </p:set>
                                    <p:animEffect transition="in" filter="fade">
                                      <p:cBhvr>
                                        <p:cTn id="37" dur="1000"/>
                                        <p:tgtEl>
                                          <p:spTgt spid="2055"/>
                                        </p:tgtEl>
                                      </p:cBhvr>
                                    </p:animEffect>
                                    <p:anim calcmode="lin" valueType="num">
                                      <p:cBhvr>
                                        <p:cTn id="38" dur="1000" fill="hold"/>
                                        <p:tgtEl>
                                          <p:spTgt spid="2055"/>
                                        </p:tgtEl>
                                        <p:attrNameLst>
                                          <p:attrName>ppt_x</p:attrName>
                                        </p:attrNameLst>
                                      </p:cBhvr>
                                      <p:tavLst>
                                        <p:tav tm="0">
                                          <p:val>
                                            <p:strVal val="#ppt_x"/>
                                          </p:val>
                                        </p:tav>
                                        <p:tav tm="100000">
                                          <p:val>
                                            <p:strVal val="#ppt_x"/>
                                          </p:val>
                                        </p:tav>
                                      </p:tavLst>
                                    </p:anim>
                                    <p:anim calcmode="lin" valueType="num">
                                      <p:cBhvr>
                                        <p:cTn id="39" dur="1000" fill="hold"/>
                                        <p:tgtEl>
                                          <p:spTgt spid="205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053"/>
                                        </p:tgtEl>
                                        <p:attrNameLst>
                                          <p:attrName>style.visibility</p:attrName>
                                        </p:attrNameLst>
                                      </p:cBhvr>
                                      <p:to>
                                        <p:strVal val="visible"/>
                                      </p:to>
                                    </p:set>
                                    <p:animEffect transition="in" filter="fade">
                                      <p:cBhvr>
                                        <p:cTn id="42" dur="1000"/>
                                        <p:tgtEl>
                                          <p:spTgt spid="2053"/>
                                        </p:tgtEl>
                                      </p:cBhvr>
                                    </p:animEffect>
                                    <p:anim calcmode="lin" valueType="num">
                                      <p:cBhvr>
                                        <p:cTn id="43" dur="1000" fill="hold"/>
                                        <p:tgtEl>
                                          <p:spTgt spid="2053"/>
                                        </p:tgtEl>
                                        <p:attrNameLst>
                                          <p:attrName>ppt_x</p:attrName>
                                        </p:attrNameLst>
                                      </p:cBhvr>
                                      <p:tavLst>
                                        <p:tav tm="0">
                                          <p:val>
                                            <p:strVal val="#ppt_x"/>
                                          </p:val>
                                        </p:tav>
                                        <p:tav tm="100000">
                                          <p:val>
                                            <p:strVal val="#ppt_x"/>
                                          </p:val>
                                        </p:tav>
                                      </p:tavLst>
                                    </p:anim>
                                    <p:anim calcmode="lin" valueType="num">
                                      <p:cBhvr>
                                        <p:cTn id="44" dur="1000" fill="hold"/>
                                        <p:tgtEl>
                                          <p:spTgt spid="205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2" grpId="0"/>
      <p:bldP spid="12" grpId="1"/>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1485</TotalTime>
  <Words>859</Words>
  <Application>Microsoft Office PowerPoint</Application>
  <PresentationFormat>Widescreen</PresentationFormat>
  <Paragraphs>119</Paragraphs>
  <Slides>18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Calibri</vt:lpstr>
      <vt:lpstr>Calibri Light</vt:lpstr>
      <vt:lpstr>Cambria Math</vt:lpstr>
      <vt:lpstr>Google Sans</vt:lpstr>
      <vt:lpstr>Palatino Linotype</vt:lpstr>
      <vt:lpstr>Times New Roman</vt:lpstr>
      <vt:lpstr>Wingdings</vt:lpstr>
      <vt:lpstr>Chủ đề Office</vt:lpstr>
      <vt:lpstr>Office Theme</vt:lpstr>
      <vt:lpstr>PowerPoint Presentation</vt:lpstr>
      <vt:lpstr>      Outline</vt:lpstr>
      <vt:lpstr>      I. Boundary Extraction and Region Filling Algorithm</vt:lpstr>
      <vt:lpstr>      I. Boundary Extraction and Region Filling Algorithm</vt:lpstr>
      <vt:lpstr>      I. Boundary Extraction and Region Filling Algorithm</vt:lpstr>
      <vt:lpstr>      I.b Boundary Extraction and Region Filling Algorithm</vt:lpstr>
      <vt:lpstr>      II. Connected Components Algorithm</vt:lpstr>
      <vt:lpstr>      II. Connected Components Algorithm</vt:lpstr>
      <vt:lpstr>      II. Connected Components Algorithm</vt:lpstr>
      <vt:lpstr>      III. Convex Hull Algorithm</vt:lpstr>
      <vt:lpstr>      III. Convex Hull Algorithm</vt:lpstr>
      <vt:lpstr>      III. Convex Hull Algorithm</vt:lpstr>
      <vt:lpstr>      III. Convex Hull Algorithm</vt:lpstr>
      <vt:lpstr>      III. Convex Hull Algorithm</vt:lpstr>
      <vt:lpstr>      III. Convex Hull Algorithm</vt:lpstr>
      <vt:lpstr>      IV. References</vt:lpstr>
      <vt:lpstr>V. Practice Code</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Vu Duc Thai 20172804</dc:creator>
  <cp:lastModifiedBy>Thái Vũ</cp:lastModifiedBy>
  <cp:revision>61</cp:revision>
  <dcterms:created xsi:type="dcterms:W3CDTF">2020-11-19T12:01:34Z</dcterms:created>
  <dcterms:modified xsi:type="dcterms:W3CDTF">2021-05-10T08:04:00Z</dcterms:modified>
</cp:coreProperties>
</file>